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91" r:id="rId3"/>
    <p:sldMasterId id="2147483706" r:id="rId4"/>
  </p:sldMasterIdLst>
  <p:notesMasterIdLst>
    <p:notesMasterId r:id="rId51"/>
  </p:notesMasterIdLst>
  <p:sldIdLst>
    <p:sldId id="257" r:id="rId5"/>
    <p:sldId id="258" r:id="rId6"/>
    <p:sldId id="259" r:id="rId7"/>
    <p:sldId id="260" r:id="rId8"/>
    <p:sldId id="280" r:id="rId9"/>
    <p:sldId id="268" r:id="rId10"/>
    <p:sldId id="281" r:id="rId11"/>
    <p:sldId id="283" r:id="rId12"/>
    <p:sldId id="282" r:id="rId13"/>
    <p:sldId id="286" r:id="rId14"/>
    <p:sldId id="285" r:id="rId15"/>
    <p:sldId id="274" r:id="rId16"/>
    <p:sldId id="287" r:id="rId17"/>
    <p:sldId id="288" r:id="rId18"/>
    <p:sldId id="289" r:id="rId19"/>
    <p:sldId id="291" r:id="rId20"/>
    <p:sldId id="290"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279" r:id="rId5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EC874-B3A1-460C-8CFB-88496D7ADBA9}" type="datetimeFigureOut">
              <a:rPr lang="vi-VN" smtClean="0"/>
              <a:t>29/12/2022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7ACF7-0751-4215-93CC-DBADF6DF8682}" type="slidenum">
              <a:rPr lang="vi-VN" smtClean="0"/>
              <a:t>‹#›</a:t>
            </a:fld>
            <a:endParaRPr lang="vi-VN"/>
          </a:p>
        </p:txBody>
      </p:sp>
    </p:spTree>
    <p:extLst>
      <p:ext uri="{BB962C8B-B14F-4D97-AF65-F5344CB8AC3E}">
        <p14:creationId xmlns:p14="http://schemas.microsoft.com/office/powerpoint/2010/main" val="316097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4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22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44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94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46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71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38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5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179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4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875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80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681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68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414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271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98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8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0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723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274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0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856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174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74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542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24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739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17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77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77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91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5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12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990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355191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11595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830064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293183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20595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88338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47748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93947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117648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24558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78819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8488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165988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59104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598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21934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34535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2352324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907594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5267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329280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30110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795254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431745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152536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127000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821928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892693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9572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0886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80031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4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62457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4871253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1823492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236132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674328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2972681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60624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91959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144007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0903679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63253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3592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050495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7920346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9393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64469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520139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3938335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99786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5154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5695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5882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574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67075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jp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43759244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385549824"/>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6918041"/>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05221918"/>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hyperlink" Target="https://www.greenacademy.edu.vn/kien-thuc-lap-trinh/html-la-gi-nen-tang-cho-nguoi-moi-bat-dau-hoc-web"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30504" y="1034459"/>
            <a:ext cx="8023932" cy="1546400"/>
          </a:xfrm>
        </p:spPr>
        <p:txBody>
          <a:bodyPr/>
          <a:lstStyle/>
          <a:p>
            <a:r>
              <a:rPr lang="en-US" sz="5000" dirty="0" smtClean="0">
                <a:latin typeface="+mj-lt"/>
              </a:rPr>
              <a:t>ĐỒ ÁN CHUYÊN NGÀNH</a:t>
            </a:r>
            <a:endParaRPr lang="vi-VN" sz="5000" dirty="0">
              <a:latin typeface="+mj-lt"/>
            </a:endParaRPr>
          </a:p>
        </p:txBody>
      </p:sp>
      <p:sp>
        <p:nvSpPr>
          <p:cNvPr id="5" name="TextBox 4"/>
          <p:cNvSpPr txBox="1"/>
          <p:nvPr/>
        </p:nvSpPr>
        <p:spPr>
          <a:xfrm>
            <a:off x="4425754" y="2786922"/>
            <a:ext cx="3902300" cy="553998"/>
          </a:xfrm>
          <a:prstGeom prst="rect">
            <a:avLst/>
          </a:prstGeom>
          <a:noFill/>
        </p:spPr>
        <p:txBody>
          <a:bodyPr wrap="square" rtlCol="0">
            <a:spAutoFit/>
          </a:bodyPr>
          <a:lstStyle/>
          <a:p>
            <a:r>
              <a:rPr lang="en-US" sz="3000" dirty="0">
                <a:solidFill>
                  <a:srgbClr val="E4B681">
                    <a:lumMod val="40000"/>
                    <a:lumOff val="60000"/>
                  </a:srgbClr>
                </a:solidFill>
              </a:rPr>
              <a:t>BÁO CÁO </a:t>
            </a:r>
            <a:r>
              <a:rPr lang="en-US" sz="3000" dirty="0" smtClean="0">
                <a:solidFill>
                  <a:srgbClr val="E4B681">
                    <a:lumMod val="40000"/>
                    <a:lumOff val="60000"/>
                  </a:srgbClr>
                </a:solidFill>
              </a:rPr>
              <a:t>CUỐI KÌ</a:t>
            </a:r>
            <a:endParaRPr lang="vi-VN" sz="3000" dirty="0">
              <a:solidFill>
                <a:srgbClr val="E4B681">
                  <a:lumMod val="40000"/>
                  <a:lumOff val="60000"/>
                </a:srgbClr>
              </a:solidFill>
            </a:endParaRPr>
          </a:p>
        </p:txBody>
      </p:sp>
      <p:sp>
        <p:nvSpPr>
          <p:cNvPr id="9" name="TextBox 8"/>
          <p:cNvSpPr txBox="1"/>
          <p:nvPr/>
        </p:nvSpPr>
        <p:spPr>
          <a:xfrm>
            <a:off x="2002379" y="4400190"/>
            <a:ext cx="3902300" cy="1015663"/>
          </a:xfrm>
          <a:prstGeom prst="rect">
            <a:avLst/>
          </a:prstGeom>
          <a:noFill/>
        </p:spPr>
        <p:txBody>
          <a:bodyPr wrap="square" rtlCol="0">
            <a:spAutoFit/>
          </a:bodyPr>
          <a:lstStyle/>
          <a:p>
            <a:r>
              <a:rPr lang="en-US" sz="3000" dirty="0" err="1">
                <a:solidFill>
                  <a:srgbClr val="E4B681">
                    <a:lumMod val="40000"/>
                    <a:lumOff val="60000"/>
                  </a:srgbClr>
                </a:solidFill>
              </a:rPr>
              <a:t>Trình</a:t>
            </a:r>
            <a:r>
              <a:rPr lang="en-US" sz="3000" dirty="0">
                <a:solidFill>
                  <a:srgbClr val="E4B681">
                    <a:lumMod val="40000"/>
                    <a:lumOff val="60000"/>
                  </a:srgbClr>
                </a:solidFill>
              </a:rPr>
              <a:t> </a:t>
            </a:r>
            <a:r>
              <a:rPr lang="en-US" sz="3000" dirty="0" err="1">
                <a:solidFill>
                  <a:srgbClr val="E4B681">
                    <a:lumMod val="40000"/>
                    <a:lumOff val="60000"/>
                  </a:srgbClr>
                </a:solidFill>
              </a:rPr>
              <a:t>bày</a:t>
            </a:r>
            <a:r>
              <a:rPr lang="en-US" sz="3000" dirty="0">
                <a:solidFill>
                  <a:srgbClr val="E4B681">
                    <a:lumMod val="40000"/>
                    <a:lumOff val="60000"/>
                  </a:srgbClr>
                </a:solidFill>
              </a:rPr>
              <a:t> </a:t>
            </a:r>
            <a:r>
              <a:rPr lang="en-US" sz="3000" dirty="0" err="1">
                <a:solidFill>
                  <a:srgbClr val="E4B681">
                    <a:lumMod val="40000"/>
                    <a:lumOff val="60000"/>
                  </a:srgbClr>
                </a:solidFill>
              </a:rPr>
              <a:t>bởi</a:t>
            </a:r>
            <a:r>
              <a:rPr lang="en-US" sz="3000" dirty="0">
                <a:solidFill>
                  <a:srgbClr val="E4B681">
                    <a:lumMod val="40000"/>
                    <a:lumOff val="60000"/>
                  </a:srgbClr>
                </a:solidFill>
              </a:rPr>
              <a:t>:</a:t>
            </a:r>
          </a:p>
          <a:p>
            <a:r>
              <a:rPr lang="en-US" sz="3000" dirty="0" err="1">
                <a:solidFill>
                  <a:srgbClr val="E4B681">
                    <a:lumMod val="40000"/>
                    <a:lumOff val="60000"/>
                  </a:srgbClr>
                </a:solidFill>
              </a:rPr>
              <a:t>Hồ</a:t>
            </a:r>
            <a:r>
              <a:rPr lang="en-US" sz="3000" dirty="0">
                <a:solidFill>
                  <a:srgbClr val="E4B681">
                    <a:lumMod val="40000"/>
                    <a:lumOff val="60000"/>
                  </a:srgbClr>
                </a:solidFill>
              </a:rPr>
              <a:t> </a:t>
            </a:r>
            <a:r>
              <a:rPr lang="en-US" sz="3000" dirty="0" err="1">
                <a:solidFill>
                  <a:srgbClr val="E4B681">
                    <a:lumMod val="40000"/>
                    <a:lumOff val="60000"/>
                  </a:srgbClr>
                </a:solidFill>
              </a:rPr>
              <a:t>Trần</a:t>
            </a:r>
            <a:r>
              <a:rPr lang="en-US" sz="3000" dirty="0">
                <a:solidFill>
                  <a:srgbClr val="E4B681">
                    <a:lumMod val="40000"/>
                    <a:lumOff val="60000"/>
                  </a:srgbClr>
                </a:solidFill>
              </a:rPr>
              <a:t> </a:t>
            </a:r>
            <a:r>
              <a:rPr lang="en-US" sz="3000" dirty="0" err="1">
                <a:solidFill>
                  <a:srgbClr val="E4B681">
                    <a:lumMod val="40000"/>
                    <a:lumOff val="60000"/>
                  </a:srgbClr>
                </a:solidFill>
              </a:rPr>
              <a:t>Quốc</a:t>
            </a:r>
            <a:r>
              <a:rPr lang="en-US" sz="3000" dirty="0">
                <a:solidFill>
                  <a:srgbClr val="E4B681">
                    <a:lumMod val="40000"/>
                    <a:lumOff val="60000"/>
                  </a:srgbClr>
                </a:solidFill>
              </a:rPr>
              <a:t> </a:t>
            </a:r>
            <a:r>
              <a:rPr lang="en-US" sz="3000" dirty="0" err="1">
                <a:solidFill>
                  <a:srgbClr val="E4B681">
                    <a:lumMod val="40000"/>
                    <a:lumOff val="60000"/>
                  </a:srgbClr>
                </a:solidFill>
              </a:rPr>
              <a:t>Huy</a:t>
            </a:r>
            <a:endParaRPr lang="vi-VN" sz="3000" dirty="0">
              <a:solidFill>
                <a:srgbClr val="E4B681">
                  <a:lumMod val="40000"/>
                  <a:lumOff val="60000"/>
                </a:srgbClr>
              </a:solidFill>
            </a:endParaRPr>
          </a:p>
        </p:txBody>
      </p:sp>
      <p:sp>
        <p:nvSpPr>
          <p:cNvPr id="10" name="TextBox 9"/>
          <p:cNvSpPr txBox="1"/>
          <p:nvPr/>
        </p:nvSpPr>
        <p:spPr>
          <a:xfrm>
            <a:off x="6728346" y="4400190"/>
            <a:ext cx="5924863" cy="1015663"/>
          </a:xfrm>
          <a:prstGeom prst="rect">
            <a:avLst/>
          </a:prstGeom>
          <a:noFill/>
        </p:spPr>
        <p:txBody>
          <a:bodyPr wrap="square" rtlCol="0">
            <a:spAutoFit/>
          </a:bodyPr>
          <a:lstStyle/>
          <a:p>
            <a:r>
              <a:rPr lang="en-US" sz="3000" dirty="0" err="1">
                <a:solidFill>
                  <a:srgbClr val="E4B681">
                    <a:lumMod val="40000"/>
                    <a:lumOff val="60000"/>
                  </a:srgbClr>
                </a:solidFill>
              </a:rPr>
              <a:t>Giảng</a:t>
            </a:r>
            <a:r>
              <a:rPr lang="en-US" sz="3000" dirty="0">
                <a:solidFill>
                  <a:srgbClr val="E4B681">
                    <a:lumMod val="40000"/>
                    <a:lumOff val="60000"/>
                  </a:srgbClr>
                </a:solidFill>
              </a:rPr>
              <a:t> </a:t>
            </a:r>
            <a:r>
              <a:rPr lang="en-US" sz="3000" dirty="0" err="1" smtClean="0">
                <a:solidFill>
                  <a:srgbClr val="E4B681">
                    <a:lumMod val="40000"/>
                    <a:lumOff val="60000"/>
                  </a:srgbClr>
                </a:solidFill>
              </a:rPr>
              <a:t>viên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hướng</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dẫn</a:t>
            </a:r>
            <a:r>
              <a:rPr lang="en-US" sz="3000" dirty="0" smtClean="0">
                <a:solidFill>
                  <a:srgbClr val="E4B681">
                    <a:lumMod val="40000"/>
                    <a:lumOff val="60000"/>
                  </a:srgbClr>
                </a:solidFill>
              </a:rPr>
              <a:t>:</a:t>
            </a:r>
            <a:endParaRPr lang="en-US" sz="3000" dirty="0">
              <a:solidFill>
                <a:srgbClr val="E4B681">
                  <a:lumMod val="40000"/>
                  <a:lumOff val="60000"/>
                </a:srgbClr>
              </a:solidFill>
            </a:endParaRPr>
          </a:p>
          <a:p>
            <a:r>
              <a:rPr lang="en-US" sz="3000" dirty="0" err="1" smtClean="0">
                <a:solidFill>
                  <a:srgbClr val="E4B681">
                    <a:lumMod val="40000"/>
                    <a:lumOff val="60000"/>
                  </a:srgbClr>
                </a:solidFill>
              </a:rPr>
              <a:t>Nguyễn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Trần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Quốc</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Vinh</a:t>
            </a:r>
            <a:endParaRPr lang="vi-VN" sz="3000" dirty="0">
              <a:solidFill>
                <a:srgbClr val="E4B681">
                  <a:lumMod val="40000"/>
                  <a:lumOff val="60000"/>
                </a:srgbClr>
              </a:solidFill>
            </a:endParaRPr>
          </a:p>
        </p:txBody>
      </p:sp>
    </p:spTree>
    <p:extLst>
      <p:ext uri="{BB962C8B-B14F-4D97-AF65-F5344CB8AC3E}">
        <p14:creationId xmlns:p14="http://schemas.microsoft.com/office/powerpoint/2010/main" val="24831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3754874"/>
          </a:xfrm>
          <a:prstGeom prst="rect">
            <a:avLst/>
          </a:prstGeom>
        </p:spPr>
        <p:txBody>
          <a:bodyPr wrap="square">
            <a:spAutoFit/>
          </a:bodyPr>
          <a:lstStyle/>
          <a:p>
            <a:pPr algn="just"/>
            <a:r>
              <a:rPr lang="vi-VN" sz="2000" b="1" dirty="0">
                <a:solidFill>
                  <a:srgbClr val="25212A"/>
                </a:solidFill>
                <a:latin typeface="Times New Roman" panose="02020603050405020304" pitchFamily="18" charset="0"/>
                <a:ea typeface="Times New Roman" panose="02020603050405020304" pitchFamily="18" charset="0"/>
              </a:rPr>
              <a:t>- </a:t>
            </a:r>
            <a:r>
              <a:rPr lang="vi-VN" sz="2000" b="1" dirty="0" smtClean="0">
                <a:solidFill>
                  <a:srgbClr val="25212A"/>
                </a:solidFill>
                <a:latin typeface="Times New Roman" panose="02020603050405020304" pitchFamily="18" charset="0"/>
                <a:ea typeface="Times New Roman" panose="02020603050405020304" pitchFamily="18" charset="0"/>
              </a:rPr>
              <a:t>JSP: </a:t>
            </a:r>
            <a:r>
              <a:rPr lang="vi-VN" sz="2000" dirty="0">
                <a:latin typeface="+mj-lt"/>
              </a:rPr>
              <a:t>Tương tự, JDBC cũng có thể sử dụng được nếu chúng ta sử dụng JSP. Do đó, khả năng truy vấn động của một cơ sở dữ liệu là có </a:t>
            </a:r>
            <a:r>
              <a:rPr lang="vi-VN" sz="2000" dirty="0" smtClean="0">
                <a:latin typeface="+mj-lt"/>
              </a:rPr>
              <a:t>thể. Ngoài </a:t>
            </a:r>
            <a:r>
              <a:rPr lang="vi-VN" sz="2000" dirty="0">
                <a:latin typeface="+mj-lt"/>
              </a:rPr>
              <a:t>ra, JSP cung cấp nhiều tính năng hơn như:</a:t>
            </a:r>
          </a:p>
          <a:p>
            <a:pPr marL="800100" lvl="1" indent="-342900">
              <a:lnSpc>
                <a:spcPct val="200000"/>
              </a:lnSpc>
              <a:buFont typeface="Arial" panose="020B0604020202020204" pitchFamily="34" charset="0"/>
              <a:buChar char="•"/>
            </a:pPr>
            <a:r>
              <a:rPr lang="vi-VN" sz="2000" dirty="0">
                <a:latin typeface="+mj-lt"/>
              </a:rPr>
              <a:t>Truy vấn cơ sở dữ liệu và lấy thông tin.</a:t>
            </a:r>
          </a:p>
          <a:p>
            <a:pPr marL="800100" lvl="1" indent="-342900">
              <a:lnSpc>
                <a:spcPct val="200000"/>
              </a:lnSpc>
              <a:buFont typeface="Arial" panose="020B0604020202020204" pitchFamily="34" charset="0"/>
              <a:buChar char="•"/>
            </a:pPr>
            <a:r>
              <a:rPr lang="vi-VN" sz="2000" dirty="0">
                <a:latin typeface="+mj-lt"/>
              </a:rPr>
              <a:t>Chia sẻ thông tin giữa hai trang.</a:t>
            </a:r>
          </a:p>
          <a:p>
            <a:pPr marL="800100" lvl="1" indent="-342900">
              <a:lnSpc>
                <a:spcPct val="200000"/>
              </a:lnSpc>
              <a:buFont typeface="Arial" panose="020B0604020202020204" pitchFamily="34" charset="0"/>
              <a:buChar char="•"/>
            </a:pPr>
            <a:r>
              <a:rPr lang="vi-VN" sz="2000" dirty="0">
                <a:latin typeface="+mj-lt"/>
              </a:rPr>
              <a:t>Kiểm soát truy cập.</a:t>
            </a:r>
          </a:p>
          <a:p>
            <a:pPr>
              <a:lnSpc>
                <a:spcPct val="200000"/>
              </a:lnSpc>
            </a:pPr>
            <a:endParaRPr lang="vi-VN" sz="2000" dirty="0">
              <a:solidFill>
                <a:srgbClr val="25212A"/>
              </a:solidFill>
              <a:latin typeface="Times New Roman" panose="02020603050405020304" pitchFamily="18" charset="0"/>
            </a:endParaRPr>
          </a:p>
          <a:p>
            <a:endParaRPr lang="vi-VN" dirty="0">
              <a:solidFill>
                <a:srgbClr val="25212A"/>
              </a:solidFill>
            </a:endParaRPr>
          </a:p>
        </p:txBody>
      </p:sp>
    </p:spTree>
    <p:extLst>
      <p:ext uri="{BB962C8B-B14F-4D97-AF65-F5344CB8AC3E}">
        <p14:creationId xmlns:p14="http://schemas.microsoft.com/office/powerpoint/2010/main" val="1202697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3754874"/>
          </a:xfrm>
          <a:prstGeom prst="rect">
            <a:avLst/>
          </a:prstGeom>
        </p:spPr>
        <p:txBody>
          <a:bodyPr wrap="square">
            <a:spAutoFit/>
          </a:bodyPr>
          <a:lstStyle/>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HTML: </a:t>
            </a:r>
            <a:r>
              <a:rPr lang="vi-VN" sz="2000" dirty="0" smtClean="0">
                <a:latin typeface="+mj-lt"/>
              </a:rPr>
              <a:t>HTML</a:t>
            </a:r>
            <a:r>
              <a:rPr lang="vi-VN" sz="2000" dirty="0">
                <a:latin typeface="+mj-lt"/>
              </a:rPr>
              <a:t> tạm dịch là ngôn ngữ đánh dấu siêu văn bản. Người ta thường sử dụng HTML trong việc phân chia các đoạn văn, heading, links, blockquotes</a:t>
            </a:r>
            <a:r>
              <a:rPr lang="vi-VN" sz="2000" dirty="0" smtClean="0">
                <a:latin typeface="+mj-lt"/>
              </a:rPr>
              <a:t>,…</a:t>
            </a:r>
          </a:p>
          <a:p>
            <a:endParaRPr lang="vi-VN" sz="2000" dirty="0"/>
          </a:p>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CSS:</a:t>
            </a:r>
            <a:r>
              <a:rPr lang="vi-VN" sz="2000" dirty="0" smtClean="0"/>
              <a:t> </a:t>
            </a:r>
            <a:r>
              <a:rPr lang="vi-VN" sz="2000" dirty="0">
                <a:latin typeface="+mj-lt"/>
              </a:rPr>
              <a:t>CSS là viết tắt của cụm từ Cascading Style Sheets, đây là ngôn ngữ dùng để tìm và định dạng miêu tả lại các phần tử được tạo ra bởi ngôn ngữ Markup cấu trúc </a:t>
            </a:r>
            <a:r>
              <a:rPr lang="vi-VN" sz="2000" u="sng" dirty="0">
                <a:latin typeface="+mj-lt"/>
                <a:hlinkClick r:id="rId3"/>
              </a:rPr>
              <a:t>HTML</a:t>
            </a:r>
            <a:r>
              <a:rPr lang="vi-VN" sz="2000" dirty="0">
                <a:latin typeface="+mj-lt"/>
              </a:rPr>
              <a:t>. Để nói một cách ngắn gọn, CSS là ngôn ngữ dùng để tạo nên phong cách cho trang web. </a:t>
            </a:r>
            <a:endParaRPr lang="vi-VN" sz="2000" dirty="0" smtClean="0">
              <a:latin typeface="+mj-lt"/>
            </a:endParaRPr>
          </a:p>
          <a:p>
            <a:pPr marL="342900" indent="-342900">
              <a:buFontTx/>
              <a:buChar char="-"/>
            </a:pPr>
            <a:endParaRPr lang="vi-VN" sz="2000" dirty="0" smtClean="0"/>
          </a:p>
          <a:p>
            <a:pPr>
              <a:lnSpc>
                <a:spcPct val="200000"/>
              </a:lnSpc>
            </a:pPr>
            <a:endParaRPr lang="vi-VN" sz="2000" dirty="0">
              <a:solidFill>
                <a:srgbClr val="25212A"/>
              </a:solidFill>
              <a:latin typeface="Times New Roman" panose="02020603050405020304" pitchFamily="18" charset="0"/>
            </a:endParaRPr>
          </a:p>
          <a:p>
            <a:endParaRPr lang="vi-VN" dirty="0">
              <a:solidFill>
                <a:srgbClr val="25212A"/>
              </a:solidFill>
            </a:endParaRPr>
          </a:p>
        </p:txBody>
      </p:sp>
    </p:spTree>
    <p:extLst>
      <p:ext uri="{BB962C8B-B14F-4D97-AF65-F5344CB8AC3E}">
        <p14:creationId xmlns:p14="http://schemas.microsoft.com/office/powerpoint/2010/main" val="316308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a:t>
            </a:r>
            <a:r>
              <a:rPr lang="vi-VN" sz="11733" b="1" dirty="0">
                <a:solidFill>
                  <a:srgbClr val="25212A"/>
                </a:solidFill>
              </a:rPr>
              <a:t>3</a:t>
            </a: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328488" y="3867361"/>
            <a:ext cx="3670656" cy="1077218"/>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THIẾT KẾ VÀ XÂY DỰNG</a:t>
            </a:r>
            <a:endParaRPr lang="vi-VN" sz="3200" dirty="0">
              <a:solidFill>
                <a:srgbClr val="25212A"/>
              </a:solidFill>
            </a:endParaRPr>
          </a:p>
        </p:txBody>
      </p:sp>
    </p:spTree>
    <p:extLst>
      <p:ext uri="{BB962C8B-B14F-4D97-AF65-F5344CB8AC3E}">
        <p14:creationId xmlns:p14="http://schemas.microsoft.com/office/powerpoint/2010/main" val="1297088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60" y="2432778"/>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Xác định số lượng thực thể: gồm 5 thực thể.</a:t>
            </a:r>
            <a:endParaRPr lang="vi-VN" sz="2000" dirty="0">
              <a:solidFill>
                <a:srgbClr val="25212A"/>
              </a:solidFill>
            </a:endParaRPr>
          </a:p>
        </p:txBody>
      </p:sp>
      <p:sp>
        <p:nvSpPr>
          <p:cNvPr id="3" name="Rectangle 2"/>
          <p:cNvSpPr/>
          <p:nvPr/>
        </p:nvSpPr>
        <p:spPr>
          <a:xfrm>
            <a:off x="2334098" y="2928695"/>
            <a:ext cx="8938852" cy="2554545"/>
          </a:xfrm>
          <a:prstGeom prst="rect">
            <a:avLst/>
          </a:prstGeom>
        </p:spPr>
        <p:txBody>
          <a:bodyPr wrap="square">
            <a:spAutoFit/>
          </a:bodyPr>
          <a:lstStyle/>
          <a:p>
            <a:pPr marL="342900" lvl="0" indent="-342900" algn="just" hangingPunct="0">
              <a:buFont typeface="Arial" panose="020B0604020202020204" pitchFamily="34" charset="0"/>
              <a:buChar char="•"/>
            </a:pPr>
            <a:r>
              <a:rPr lang="vi-VN" sz="2000" dirty="0">
                <a:latin typeface="+mj-lt"/>
              </a:rPr>
              <a:t>Bảng user: chứa thông tin các tài khoản người dùng đăng </a:t>
            </a:r>
            <a:r>
              <a:rPr lang="vi-VN" sz="2000" dirty="0" smtClean="0">
                <a:latin typeface="+mj-lt"/>
              </a:rPr>
              <a:t>kí.</a:t>
            </a:r>
          </a:p>
          <a:p>
            <a:pPr marL="342900" lvl="0" indent="-342900" algn="just" hangingPunct="0">
              <a:buFont typeface="Arial" panose="020B0604020202020204" pitchFamily="34" charset="0"/>
              <a:buChar char="•"/>
            </a:pPr>
            <a:r>
              <a:rPr lang="vi-VN" sz="2000" dirty="0" smtClean="0">
                <a:latin typeface="+mj-lt"/>
              </a:rPr>
              <a:t>Bảng </a:t>
            </a:r>
            <a:r>
              <a:rPr lang="vi-VN" sz="2000" dirty="0">
                <a:latin typeface="+mj-lt"/>
              </a:rPr>
              <a:t>service: chứa thông tin các dịch vụ hiện </a:t>
            </a:r>
            <a:r>
              <a:rPr lang="vi-VN" sz="2000" dirty="0" smtClean="0">
                <a:latin typeface="+mj-lt"/>
              </a:rPr>
              <a:t>hữu.</a:t>
            </a:r>
            <a:endParaRPr lang="vi-VN" sz="2000" dirty="0">
              <a:latin typeface="+mj-lt"/>
            </a:endParaRPr>
          </a:p>
          <a:p>
            <a:pPr marL="342900" lvl="0" indent="-342900" algn="just" hangingPunct="0">
              <a:buFont typeface="Arial" panose="020B0604020202020204" pitchFamily="34" charset="0"/>
              <a:buChar char="•"/>
            </a:pPr>
            <a:r>
              <a:rPr lang="vi-VN" sz="2000" dirty="0">
                <a:latin typeface="+mj-lt"/>
              </a:rPr>
              <a:t>Bảng employee: chứa thông tin nhân viên đang phục vụ tại </a:t>
            </a:r>
            <a:r>
              <a:rPr lang="vi-VN" sz="2000" dirty="0" smtClean="0">
                <a:latin typeface="+mj-lt"/>
              </a:rPr>
              <a:t>resort.</a:t>
            </a:r>
            <a:endParaRPr lang="vi-VN" sz="2000" dirty="0">
              <a:latin typeface="+mj-lt"/>
            </a:endParaRPr>
          </a:p>
          <a:p>
            <a:pPr marL="342900" lvl="0" indent="-342900" algn="just" hangingPunct="0">
              <a:buFont typeface="Arial" panose="020B0604020202020204" pitchFamily="34" charset="0"/>
              <a:buChar char="•"/>
            </a:pPr>
            <a:r>
              <a:rPr lang="vi-VN" sz="2000" dirty="0">
                <a:latin typeface="+mj-lt"/>
              </a:rPr>
              <a:t>Bảng customer: chứa thông tin các khách hàng đang có hợp đồng nghỉ dưỡng tại </a:t>
            </a:r>
            <a:r>
              <a:rPr lang="vi-VN" sz="2000" dirty="0" smtClean="0">
                <a:latin typeface="+mj-lt"/>
              </a:rPr>
              <a:t>resort.</a:t>
            </a:r>
            <a:endParaRPr lang="vi-VN" sz="2000" dirty="0">
              <a:latin typeface="+mj-lt"/>
            </a:endParaRPr>
          </a:p>
          <a:p>
            <a:pPr marL="342900" lvl="0" indent="-342900" algn="just">
              <a:buFont typeface="Arial" panose="020B0604020202020204" pitchFamily="34" charset="0"/>
              <a:buChar char="•"/>
            </a:pPr>
            <a:r>
              <a:rPr lang="vi-VN" sz="2000" dirty="0">
                <a:latin typeface="+mj-lt"/>
              </a:rPr>
              <a:t>Bảng contract: chứa thông tin và nội dung cụ thể của hợp đồng được người dùng </a:t>
            </a:r>
            <a:r>
              <a:rPr lang="vi-VN" sz="2000" dirty="0" smtClean="0">
                <a:latin typeface="+mj-lt"/>
              </a:rPr>
              <a:t>thêm.</a:t>
            </a:r>
            <a:endParaRPr lang="vi-VN" sz="2000" dirty="0">
              <a:latin typeface="+mj-lt"/>
            </a:endParaRPr>
          </a:p>
          <a:p>
            <a:pPr marL="342900" indent="-342900" algn="just">
              <a:buFont typeface="Arial" panose="020B0604020202020204" pitchFamily="34" charset="0"/>
              <a:buChar char="•"/>
            </a:pPr>
            <a:endParaRPr lang="vi-VN" sz="2000" dirty="0">
              <a:latin typeface="+mj-lt"/>
            </a:endParaRPr>
          </a:p>
        </p:txBody>
      </p:sp>
    </p:spTree>
    <p:extLst>
      <p:ext uri="{BB962C8B-B14F-4D97-AF65-F5344CB8AC3E}">
        <p14:creationId xmlns:p14="http://schemas.microsoft.com/office/powerpoint/2010/main" val="3283524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8938852"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Sơ đồ use case của người dùng: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265937" y="2326345"/>
            <a:ext cx="4007112" cy="3416135"/>
          </a:xfrm>
          <a:prstGeom prst="rect">
            <a:avLst/>
          </a:prstGeom>
        </p:spPr>
      </p:pic>
    </p:spTree>
    <p:extLst>
      <p:ext uri="{BB962C8B-B14F-4D97-AF65-F5344CB8AC3E}">
        <p14:creationId xmlns:p14="http://schemas.microsoft.com/office/powerpoint/2010/main" val="3387609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quản trị viên hệ thống: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187618" y="2365377"/>
            <a:ext cx="4531056" cy="3490064"/>
          </a:xfrm>
          <a:prstGeom prst="rect">
            <a:avLst/>
          </a:prstGeom>
        </p:spPr>
      </p:pic>
    </p:spTree>
    <p:extLst>
      <p:ext uri="{BB962C8B-B14F-4D97-AF65-F5344CB8AC3E}">
        <p14:creationId xmlns:p14="http://schemas.microsoft.com/office/powerpoint/2010/main" val="74310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quản trị </a:t>
            </a:r>
            <a:r>
              <a:rPr lang="vi-VN" sz="2000" dirty="0" smtClean="0">
                <a:solidFill>
                  <a:srgbClr val="25212A"/>
                </a:solidFill>
                <a:latin typeface="Times New Roman" panose="02020603050405020304" pitchFamily="18" charset="0"/>
              </a:rPr>
              <a:t>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455391" y="2252937"/>
            <a:ext cx="4355813" cy="3624387"/>
          </a:xfrm>
          <a:prstGeom prst="rect">
            <a:avLst/>
          </a:prstGeom>
        </p:spPr>
      </p:pic>
    </p:spTree>
    <p:extLst>
      <p:ext uri="{BB962C8B-B14F-4D97-AF65-F5344CB8AC3E}">
        <p14:creationId xmlns:p14="http://schemas.microsoft.com/office/powerpoint/2010/main" val="99066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nhân 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073254" y="2429128"/>
            <a:ext cx="4517528" cy="3346994"/>
          </a:xfrm>
          <a:prstGeom prst="rect">
            <a:avLst/>
          </a:prstGeom>
        </p:spPr>
      </p:pic>
    </p:spTree>
    <p:extLst>
      <p:ext uri="{BB962C8B-B14F-4D97-AF65-F5344CB8AC3E}">
        <p14:creationId xmlns:p14="http://schemas.microsoft.com/office/powerpoint/2010/main" val="2630827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3807295" cy="1631216"/>
          </a:xfrm>
          <a:prstGeom prst="rect">
            <a:avLst/>
          </a:prstGeom>
        </p:spPr>
        <p:txBody>
          <a:bodyPr wrap="square">
            <a:spAutoFit/>
          </a:bodyPr>
          <a:lstStyle/>
          <a:p>
            <a:pPr marL="342900" indent="-342900" algn="just" hangingPunct="0">
              <a:lnSpc>
                <a:spcPct val="200000"/>
              </a:lnSpc>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lnSpc>
                <a:spcPct val="200000"/>
              </a:lnSpc>
              <a:buFont typeface="Wingdings" panose="05000000000000000000" pitchFamily="2" charset="2"/>
              <a:buChar char="§"/>
            </a:pPr>
            <a:r>
              <a:rPr lang="vi-VN" sz="2000" dirty="0" smtClean="0">
                <a:solidFill>
                  <a:srgbClr val="25212A"/>
                </a:solidFill>
                <a:latin typeface="Times New Roman" panose="02020603050405020304" pitchFamily="18" charset="0"/>
              </a:rPr>
              <a:t>Mô hình cây:</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803523" y="2934268"/>
            <a:ext cx="2757656" cy="2240595"/>
          </a:xfrm>
          <a:prstGeom prst="rect">
            <a:avLst/>
          </a:prstGeom>
        </p:spPr>
      </p:pic>
    </p:spTree>
    <p:extLst>
      <p:ext uri="{BB962C8B-B14F-4D97-AF65-F5344CB8AC3E}">
        <p14:creationId xmlns:p14="http://schemas.microsoft.com/office/powerpoint/2010/main" val="3445772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6187618" y="222907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thực thể mối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070642" y="2921176"/>
            <a:ext cx="5578323" cy="2926334"/>
          </a:xfrm>
          <a:prstGeom prst="rect">
            <a:avLst/>
          </a:prstGeom>
        </p:spPr>
      </p:pic>
    </p:spTree>
    <p:extLst>
      <p:ext uri="{BB962C8B-B14F-4D97-AF65-F5344CB8AC3E}">
        <p14:creationId xmlns:p14="http://schemas.microsoft.com/office/powerpoint/2010/main" val="2130538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01650" y="721216"/>
            <a:ext cx="7736800" cy="825183"/>
          </a:xfrm>
        </p:spPr>
        <p:txBody>
          <a:bodyPr/>
          <a:lstStyle/>
          <a:p>
            <a:r>
              <a:rPr lang="vi-VN" sz="4000" dirty="0">
                <a:solidFill>
                  <a:srgbClr val="FF0000"/>
                </a:solidFill>
                <a:latin typeface="+mn-lt"/>
              </a:rPr>
              <a:t>GIỚI THIỆU ĐỀ TÀI</a:t>
            </a:r>
            <a:endParaRPr lang="vi-VN" sz="4000" dirty="0">
              <a:latin typeface="+mn-lt"/>
            </a:endParaRPr>
          </a:p>
        </p:txBody>
      </p:sp>
      <p:sp>
        <p:nvSpPr>
          <p:cNvPr id="3" name="Subtitle 2"/>
          <p:cNvSpPr>
            <a:spLocks noGrp="1"/>
          </p:cNvSpPr>
          <p:nvPr>
            <p:ph type="subTitle" idx="1"/>
          </p:nvPr>
        </p:nvSpPr>
        <p:spPr>
          <a:xfrm>
            <a:off x="3347857" y="1546399"/>
            <a:ext cx="7736800" cy="1046400"/>
          </a:xfrm>
        </p:spPr>
        <p:txBody>
          <a:bodyPr/>
          <a:lstStyle/>
          <a:p>
            <a:r>
              <a:rPr lang="vi-VN" b="1" kern="1600" dirty="0">
                <a:solidFill>
                  <a:schemeClr val="tx1"/>
                </a:solidFill>
                <a:latin typeface="Times New Roman" panose="02020603050405020304" pitchFamily="18" charset="0"/>
                <a:ea typeface="Calibri" panose="020F0502020204030204" pitchFamily="34" charset="0"/>
              </a:rPr>
              <a:t>XÂY DỰNG WEBSITE </a:t>
            </a:r>
            <a:r>
              <a:rPr lang="en-US" b="1" kern="1600" dirty="0" smtClean="0">
                <a:solidFill>
                  <a:schemeClr val="tx1"/>
                </a:solidFill>
                <a:latin typeface="Times New Roman" panose="02020603050405020304" pitchFamily="18" charset="0"/>
                <a:ea typeface="Calibri" panose="020F0502020204030204" pitchFamily="34" charset="0"/>
              </a:rPr>
              <a:t>QUẢN LÝ RESORT </a:t>
            </a:r>
            <a:endParaRPr lang="vi-VN" b="1" kern="1600" dirty="0">
              <a:solidFill>
                <a:schemeClr val="tx1"/>
              </a:solidFill>
              <a:latin typeface="Times New Roman" panose="02020603050405020304" pitchFamily="18" charset="0"/>
              <a:ea typeface="Calibri" panose="020F0502020204030204" pitchFamily="34" charset="0"/>
            </a:endParaRPr>
          </a:p>
          <a:p>
            <a:endParaRPr lang="vi-VN" dirty="0"/>
          </a:p>
        </p:txBody>
      </p:sp>
      <p:sp>
        <p:nvSpPr>
          <p:cNvPr id="4" name="Subtitle 2"/>
          <p:cNvSpPr txBox="1">
            <a:spLocks/>
          </p:cNvSpPr>
          <p:nvPr/>
        </p:nvSpPr>
        <p:spPr>
          <a:xfrm>
            <a:off x="2036518" y="2371582"/>
            <a:ext cx="7736800" cy="696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1pPr>
            <a:lvl2pPr marL="914400" marR="0" lvl="1"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2pPr>
            <a:lvl3pPr marL="1371600" marR="0" lvl="2"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3pPr>
            <a:lvl4pPr marL="1828800" marR="0" lvl="3"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4pPr>
            <a:lvl5pPr marL="2286000" marR="0" lvl="4"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5pPr>
            <a:lvl6pPr marL="2743200" marR="0" lvl="5"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6pPr>
            <a:lvl7pPr marL="3200400" marR="0" lvl="6"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7pPr>
            <a:lvl8pPr marL="3657600" marR="0" lvl="7"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8pPr>
            <a:lvl9pPr marL="4114800" marR="0" lvl="8"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9pPr>
          </a:lstStyle>
          <a:p>
            <a:pPr>
              <a:lnSpc>
                <a:spcPct val="150000"/>
              </a:lnSpc>
            </a:pPr>
            <a:r>
              <a:rPr lang="vi-VN" b="1" i="0" kern="1600" dirty="0" smtClean="0">
                <a:solidFill>
                  <a:srgbClr val="25212A"/>
                </a:solidFill>
                <a:latin typeface="Times New Roman" panose="02020603050405020304" pitchFamily="18" charset="0"/>
                <a:ea typeface="Calibri" panose="020F0502020204030204" pitchFamily="34" charset="0"/>
              </a:rPr>
              <a:t>Nội Dung:</a:t>
            </a:r>
          </a:p>
          <a:p>
            <a:endParaRPr lang="vi-VN" kern="0" dirty="0"/>
          </a:p>
        </p:txBody>
      </p:sp>
      <p:sp>
        <p:nvSpPr>
          <p:cNvPr id="5" name="Rectangle 4"/>
          <p:cNvSpPr/>
          <p:nvPr/>
        </p:nvSpPr>
        <p:spPr>
          <a:xfrm>
            <a:off x="2365612" y="3068115"/>
            <a:ext cx="8852848" cy="2369880"/>
          </a:xfrm>
          <a:prstGeom prst="rect">
            <a:avLst/>
          </a:prstGeom>
        </p:spPr>
        <p:txBody>
          <a:bodyPr wrap="square" numCol="2">
            <a:spAutoFit/>
          </a:bodyPr>
          <a:lstStyle/>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1. Giới thiệu.</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1.1. Lý do chọn đề tài.</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1.2. Mục tiêu và đối tượng nghiên cứu.</a:t>
            </a: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2. Cơ sở lý thuyết.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2.1. Môi trường thực hiện.</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2.2. Ngôn ngữ sử dụng.</a:t>
            </a:r>
            <a:endParaRPr lang="vi-VN" sz="20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3. Thiết kế và xây dựng</a:t>
            </a:r>
            <a:r>
              <a:rPr lang="vi-VN" sz="2400" b="1" kern="1600" dirty="0" smtClean="0">
                <a:solidFill>
                  <a:srgbClr val="25212A"/>
                </a:solidFill>
                <a:latin typeface="Times New Roman" panose="02020603050405020304" pitchFamily="18" charset="0"/>
                <a:ea typeface="Calibri" panose="020F0502020204030204" pitchFamily="34" charset="0"/>
              </a:rPr>
              <a: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3.1</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cơ sở dữ liệu.</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3.2</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các chức năng.</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3.3. Thiết kế giao diện.</a:t>
            </a:r>
            <a:endParaRPr lang="vi-VN" sz="24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4. Cài đặt và kết </a:t>
            </a:r>
            <a:r>
              <a:rPr lang="vi-VN" sz="2400" b="1" kern="1600" dirty="0" smtClean="0">
                <a:solidFill>
                  <a:srgbClr val="25212A"/>
                </a:solidFill>
                <a:latin typeface="Times New Roman" panose="02020603050405020304" pitchFamily="18" charset="0"/>
                <a:ea typeface="Calibri" panose="020F0502020204030204" pitchFamily="34" charset="0"/>
              </a:rPr>
              <a:t>quả.</a:t>
            </a:r>
            <a:endParaRPr lang="vi-VN" sz="2400" b="1" kern="1600" dirty="0">
              <a:solidFill>
                <a:srgbClr val="25212A"/>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3551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379893" y="2864925"/>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cơ sở dữ liệu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378218" y="2629183"/>
            <a:ext cx="4649174" cy="3075850"/>
          </a:xfrm>
          <a:prstGeom prst="rect">
            <a:avLst/>
          </a:prstGeom>
        </p:spPr>
      </p:pic>
    </p:spTree>
    <p:extLst>
      <p:ext uri="{BB962C8B-B14F-4D97-AF65-F5344CB8AC3E}">
        <p14:creationId xmlns:p14="http://schemas.microsoft.com/office/powerpoint/2010/main" val="3210369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user:</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6011245" y="2460100"/>
            <a:ext cx="2393604"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service:</a:t>
            </a:r>
            <a:endParaRPr lang="vi-VN" sz="2000" dirty="0">
              <a:solidFill>
                <a:srgbClr val="25212A"/>
              </a:solidFill>
              <a:latin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720388" y="3644846"/>
            <a:ext cx="3721356" cy="1878351"/>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7032650" y="3091237"/>
            <a:ext cx="4029107" cy="1892864"/>
          </a:xfrm>
          <a:prstGeom prst="rect">
            <a:avLst/>
          </a:prstGeom>
          <a:noFill/>
          <a:ln>
            <a:noFill/>
          </a:ln>
        </p:spPr>
      </p:pic>
    </p:spTree>
    <p:extLst>
      <p:ext uri="{BB962C8B-B14F-4D97-AF65-F5344CB8AC3E}">
        <p14:creationId xmlns:p14="http://schemas.microsoft.com/office/powerpoint/2010/main" val="327978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employee:</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5904646" y="2460100"/>
            <a:ext cx="2606804"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customer:</a:t>
            </a:r>
            <a:endParaRPr lang="vi-VN" sz="2000" dirty="0">
              <a:solidFill>
                <a:srgbClr val="25212A"/>
              </a:solidFill>
              <a:latin typeface="Times New Roman" panose="02020603050405020304" pitchFamily="18" charset="0"/>
            </a:endParaRP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265959" y="3644846"/>
            <a:ext cx="4066602" cy="1628659"/>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6803522" y="2860210"/>
            <a:ext cx="4264811" cy="1812497"/>
          </a:xfrm>
          <a:prstGeom prst="rect">
            <a:avLst/>
          </a:prstGeom>
          <a:noFill/>
          <a:ln>
            <a:noFill/>
          </a:ln>
        </p:spPr>
      </p:pic>
    </p:spTree>
    <p:extLst>
      <p:ext uri="{BB962C8B-B14F-4D97-AF65-F5344CB8AC3E}">
        <p14:creationId xmlns:p14="http://schemas.microsoft.com/office/powerpoint/2010/main" val="984061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85057"/>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contract:</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102187" y="3518942"/>
            <a:ext cx="9008130" cy="1181394"/>
          </a:xfrm>
          <a:prstGeom prst="rect">
            <a:avLst/>
          </a:prstGeom>
        </p:spPr>
      </p:pic>
    </p:spTree>
    <p:extLst>
      <p:ext uri="{BB962C8B-B14F-4D97-AF65-F5344CB8AC3E}">
        <p14:creationId xmlns:p14="http://schemas.microsoft.com/office/powerpoint/2010/main" val="3178631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1733808"/>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Kết nối cơ sở dữ liệu: </a:t>
            </a:r>
            <a:r>
              <a:rPr lang="vi-VN" sz="2000" dirty="0" smtClean="0">
                <a:effectLst/>
                <a:latin typeface="Times New Roman" panose="02020603050405020304" pitchFamily="18" charset="0"/>
                <a:ea typeface="Times New Roman" panose="02020603050405020304" pitchFamily="18" charset="0"/>
              </a:rPr>
              <a:t>Để tạo kết nối với database, cần load driver và register nó với ứng dụng.</a:t>
            </a:r>
          </a:p>
          <a:p>
            <a:pPr marL="342900" lvl="0" indent="-342900" algn="just">
              <a:spcAft>
                <a:spcPts val="750"/>
              </a:spcAft>
              <a:buSzPts val="1000"/>
              <a:buFont typeface="Symbol" panose="05050102010706020507" pitchFamily="18" charset="2"/>
              <a:buChar char=""/>
              <a:tabLst>
                <a:tab pos="457200" algn="l"/>
              </a:tabLst>
            </a:pPr>
            <a:r>
              <a:rPr lang="vi-VN"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Class.forName() : load class Driver trong memory tại thời điểm runtime. Để đăng ký gọi phương thức: </a:t>
            </a:r>
            <a:r>
              <a:rPr lang="vi-VN" sz="2000" b="1" dirty="0" smtClean="0">
                <a:effectLst/>
                <a:latin typeface="Times New Roman" panose="02020603050405020304" pitchFamily="18" charset="0"/>
                <a:ea typeface="Times New Roman" panose="02020603050405020304" pitchFamily="18" charset="0"/>
                <a:cs typeface="Times New Roman" panose="02020603050405020304" pitchFamily="18" charset="0"/>
              </a:rPr>
              <a:t>Class.forName(“con.mysql.cj.jdbc.Driver”);</a:t>
            </a:r>
            <a:endParaRPr lang="vi-VN" sz="2000" dirty="0" smtClean="0">
              <a:effectLst/>
              <a:latin typeface="Times New Roman" panose="02020603050405020304" pitchFamily="18" charset="0"/>
              <a:ea typeface="Times New Roman" panose="02020603050405020304" pitchFamily="18" charset="0"/>
            </a:endParaRPr>
          </a:p>
          <a:p>
            <a:pPr marL="342900" lvl="0" indent="-342900" algn="just">
              <a:spcAft>
                <a:spcPts val="750"/>
              </a:spcAft>
              <a:buSzPts val="1000"/>
              <a:buFont typeface="Symbol" panose="05050102010706020507" pitchFamily="18" charset="2"/>
              <a:buChar char=""/>
              <a:tabLst>
                <a:tab pos="457200" algn="l"/>
              </a:tabLst>
            </a:pP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(Open Connection)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load driver:</a:t>
            </a:r>
            <a:endParaRPr lang="vi-VN" sz="2000" dirty="0">
              <a:solidFill>
                <a:srgbClr val="25212A"/>
              </a:solidFill>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895225" y="4018755"/>
            <a:ext cx="5630912" cy="1675427"/>
          </a:xfrm>
          <a:prstGeom prst="rect">
            <a:avLst/>
          </a:prstGeom>
          <a:noFill/>
          <a:ln>
            <a:noFill/>
          </a:ln>
        </p:spPr>
      </p:pic>
    </p:spTree>
    <p:extLst>
      <p:ext uri="{BB962C8B-B14F-4D97-AF65-F5344CB8AC3E}">
        <p14:creationId xmlns:p14="http://schemas.microsoft.com/office/powerpoint/2010/main" val="213670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3477875"/>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class model cho các thực thể: </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khởi tạo cho các thuộc tính.</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getter và setter tương ứng.</a:t>
            </a:r>
            <a:endParaRPr lang="vi-VN" sz="2000" dirty="0">
              <a:solidFill>
                <a:srgbClr val="25212A"/>
              </a:solidFill>
            </a:endParaRPr>
          </a:p>
          <a:p>
            <a:r>
              <a:rPr lang="vi-VN" sz="2000" dirty="0" smtClean="0">
                <a:solidFill>
                  <a:srgbClr val="25212A"/>
                </a:solidFill>
                <a:latin typeface="Times New Roman" panose="02020603050405020304" pitchFamily="18" charset="0"/>
              </a:rPr>
              <a:t>Tạo các class DAO (Data Access Object) để xử lý dữ liệu:</a:t>
            </a:r>
          </a:p>
          <a:p>
            <a:pPr marL="342900" indent="-342900">
              <a:buFontTx/>
              <a:buChar char="-"/>
            </a:pPr>
            <a:r>
              <a:rPr lang="vi-VN" sz="2000" dirty="0" smtClean="0">
                <a:solidFill>
                  <a:srgbClr val="25212A"/>
                </a:solidFill>
                <a:latin typeface="Times New Roman" panose="02020603050405020304" pitchFamily="18" charset="0"/>
              </a:rPr>
              <a:t>Tạo câu lệnh truy vấn SQL (Statement) : </a:t>
            </a:r>
          </a:p>
          <a:p>
            <a:r>
              <a:rPr lang="en-US" sz="2000" dirty="0" smtClean="0"/>
              <a:t>        </a:t>
            </a:r>
            <a:r>
              <a:rPr lang="en-US" sz="2000" dirty="0" err="1" smtClean="0"/>
              <a:t>PreparedStatement</a:t>
            </a:r>
            <a:r>
              <a:rPr lang="en-US" sz="2000" dirty="0" smtClean="0"/>
              <a:t> </a:t>
            </a:r>
            <a:r>
              <a:rPr lang="en-US" sz="2000" dirty="0"/>
              <a:t>pre = </a:t>
            </a:r>
            <a:r>
              <a:rPr lang="en-US" sz="2000" dirty="0" err="1" smtClean="0"/>
              <a:t>con.prepareStatement</a:t>
            </a:r>
            <a:r>
              <a:rPr lang="en-US" sz="2000" dirty="0" smtClean="0"/>
              <a:t>(</a:t>
            </a:r>
            <a:r>
              <a:rPr lang="en-US" sz="2000" dirty="0" err="1" smtClean="0"/>
              <a:t>sql</a:t>
            </a:r>
            <a:r>
              <a:rPr lang="en-US" sz="2000" dirty="0"/>
              <a:t>)</a:t>
            </a:r>
            <a:endParaRPr lang="vi-VN" sz="2000" dirty="0"/>
          </a:p>
          <a:p>
            <a:pPr marL="342900" indent="-342900">
              <a:buFontTx/>
              <a:buChar char="-"/>
            </a:pPr>
            <a:r>
              <a:rPr lang="en-US" sz="2000" dirty="0" err="1" smtClean="0">
                <a:solidFill>
                  <a:srgbClr val="25212A"/>
                </a:solidFill>
                <a:latin typeface="Times New Roman" panose="02020603050405020304" pitchFamily="18" charset="0"/>
              </a:rPr>
              <a:t>Thực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thi</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câu</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lệnh</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truy</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vấn</a:t>
            </a:r>
            <a:r>
              <a:rPr lang="en-US" sz="2000" dirty="0" smtClean="0">
                <a:solidFill>
                  <a:srgbClr val="25212A"/>
                </a:solidFill>
                <a:latin typeface="Times New Roman" panose="02020603050405020304" pitchFamily="18" charset="0"/>
              </a:rPr>
              <a:t> SQL (</a:t>
            </a:r>
            <a:r>
              <a:rPr lang="en-US" sz="2000" dirty="0" err="1" smtClean="0">
                <a:solidFill>
                  <a:srgbClr val="25212A"/>
                </a:solidFill>
                <a:latin typeface="Times New Roman" panose="02020603050405020304" pitchFamily="18" charset="0"/>
              </a:rPr>
              <a:t>Excute</a:t>
            </a:r>
            <a:r>
              <a:rPr lang="en-US" sz="2000" dirty="0" smtClean="0">
                <a:solidFill>
                  <a:srgbClr val="25212A"/>
                </a:solidFill>
                <a:latin typeface="Times New Roman" panose="02020603050405020304" pitchFamily="18" charset="0"/>
              </a:rPr>
              <a:t> Query):</a:t>
            </a:r>
          </a:p>
          <a:p>
            <a:pPr marL="1257300" lvl="2" indent="-342900">
              <a:buFont typeface="Arial" panose="020B0604020202020204" pitchFamily="34" charset="0"/>
              <a:buChar char="•"/>
            </a:pPr>
            <a:r>
              <a:rPr lang="en-US" sz="2000" dirty="0" err="1" smtClean="0">
                <a:solidFill>
                  <a:srgbClr val="25212A"/>
                </a:solidFill>
                <a:latin typeface="Times New Roman" panose="02020603050405020304" pitchFamily="18" charset="0"/>
              </a:rPr>
              <a:t>Tương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ứng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với</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truy</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vấn</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để</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lấy</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dữ</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liệu</a:t>
            </a:r>
            <a:r>
              <a:rPr lang="en-US" sz="2000" dirty="0" smtClean="0">
                <a:solidFill>
                  <a:srgbClr val="25212A"/>
                </a:solidFill>
                <a:latin typeface="Times New Roman" panose="02020603050405020304" pitchFamily="18" charset="0"/>
              </a:rPr>
              <a:t> (select) </a:t>
            </a:r>
            <a:r>
              <a:rPr lang="en-US" sz="2000" dirty="0" err="1" smtClean="0">
                <a:solidFill>
                  <a:srgbClr val="25212A"/>
                </a:solidFill>
                <a:latin typeface="Times New Roman" panose="02020603050405020304" pitchFamily="18" charset="0"/>
              </a:rPr>
              <a:t>có</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phương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thức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excuteQuery</a:t>
            </a:r>
            <a:r>
              <a:rPr lang="en-US" sz="2000" dirty="0" smtClean="0">
                <a:solidFill>
                  <a:srgbClr val="25212A"/>
                </a:solidFill>
                <a:latin typeface="Times New Roman" panose="02020603050405020304" pitchFamily="18" charset="0"/>
              </a:rPr>
              <a:t>()</a:t>
            </a:r>
          </a:p>
          <a:p>
            <a:pPr marL="1257300" lvl="2" indent="-342900">
              <a:buFont typeface="Arial" panose="020B0604020202020204" pitchFamily="34" charset="0"/>
              <a:buChar char="•"/>
            </a:pPr>
            <a:r>
              <a:rPr lang="en-US" sz="2000" dirty="0" err="1" smtClean="0">
                <a:solidFill>
                  <a:srgbClr val="25212A"/>
                </a:solidFill>
                <a:latin typeface="Times New Roman" panose="02020603050405020304" pitchFamily="18" charset="0"/>
              </a:rPr>
              <a:t>Tướng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ứng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với</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truy</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vấn</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để</a:t>
            </a:r>
            <a:r>
              <a:rPr lang="en-US" sz="2000" dirty="0" smtClean="0">
                <a:solidFill>
                  <a:srgbClr val="25212A"/>
                </a:solidFill>
                <a:latin typeface="Times New Roman" panose="02020603050405020304" pitchFamily="18" charset="0"/>
              </a:rPr>
              <a:t> </a:t>
            </a:r>
            <a:r>
              <a:rPr lang="vi-VN" sz="2000" dirty="0">
                <a:latin typeface="+mj-lt"/>
              </a:rPr>
              <a:t>cập nhật (update) / chèn (insert)/ xóa (delete</a:t>
            </a:r>
            <a:r>
              <a:rPr lang="vi-VN" sz="2000" dirty="0" smtClean="0">
                <a:latin typeface="+mj-lt"/>
              </a:rPr>
              <a:t>) có phương thức: excuteUpdate()</a:t>
            </a:r>
            <a:endParaRPr lang="en-US" sz="2000" dirty="0" smtClean="0">
              <a:solidFill>
                <a:srgbClr val="25212A"/>
              </a:solidFill>
              <a:latin typeface="+mj-lt"/>
            </a:endParaRPr>
          </a:p>
        </p:txBody>
      </p:sp>
    </p:spTree>
    <p:extLst>
      <p:ext uri="{BB962C8B-B14F-4D97-AF65-F5344CB8AC3E}">
        <p14:creationId xmlns:p14="http://schemas.microsoft.com/office/powerpoint/2010/main" val="454356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3447098"/>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servlet để xử lí thông tin và truyền vào dữ liệu</a:t>
            </a:r>
          </a:p>
          <a:p>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ea typeface="Tahoma" panose="020B0604030504040204" pitchFamily="34" charset="0"/>
                <a:cs typeface="Times New Roman" panose="02020603050405020304" pitchFamily="18" charset="0"/>
              </a:rPr>
              <a:t>Khởi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tạo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phản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hồi</a:t>
            </a:r>
            <a:r>
              <a:rPr lang="en-US" dirty="0">
                <a:latin typeface="Times New Roman" panose="02020603050405020304" pitchFamily="18" charset="0"/>
                <a:ea typeface="Tahoma" panose="020B0604030504040204" pitchFamily="34" charset="0"/>
                <a:cs typeface="Times New Roman" panose="02020603050405020304" pitchFamily="18" charset="0"/>
              </a:rPr>
              <a:t> ở </a:t>
            </a:r>
            <a:r>
              <a:rPr lang="en-US" dirty="0" err="1">
                <a:latin typeface="Times New Roman" panose="02020603050405020304" pitchFamily="18" charset="0"/>
                <a:ea typeface="Tahoma" panose="020B0604030504040204" pitchFamily="34" charset="0"/>
                <a:cs typeface="Times New Roman" panose="02020603050405020304" pitchFamily="18" charset="0"/>
              </a:rPr>
              <a:t>hàm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doGet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khởi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đường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dẫn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servlet </a:t>
            </a:r>
            <a:r>
              <a:rPr lang="en-US" dirty="0" err="1">
                <a:latin typeface="Times New Roman" panose="02020603050405020304" pitchFamily="18" charset="0"/>
                <a:ea typeface="Tahoma" panose="020B0604030504040204" pitchFamily="34" charset="0"/>
                <a:cs typeface="Times New Roman" panose="02020603050405020304" pitchFamily="18" charset="0"/>
              </a:rPr>
              <a:t>sẽ</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mặc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định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chạy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đường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dẫn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trang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285750" lvl="0" indent="-285750">
              <a:buFont typeface="Arial" panose="020B0604020202020204" pitchFamily="34" charset="0"/>
              <a:buChar char="•"/>
            </a:pPr>
            <a:r>
              <a:rPr lang="en-US" dirty="0" err="1">
                <a:latin typeface="Times New Roman" panose="02020603050405020304" pitchFamily="18" charset="0"/>
                <a:ea typeface="Tahoma" panose="020B0604030504040204" pitchFamily="34" charset="0"/>
                <a:cs typeface="Times New Roman" panose="02020603050405020304" pitchFamily="18" charset="0"/>
              </a:rPr>
              <a:t>Khởi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tạo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kiểm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a:latin typeface="Times New Roman" panose="02020603050405020304" pitchFamily="18" charset="0"/>
                <a:ea typeface="Tahoma" panose="020B0604030504040204" pitchFamily="34" charset="0"/>
                <a:cs typeface="Times New Roman" panose="02020603050405020304" pitchFamily="18" charset="0"/>
              </a:rPr>
              <a:t> ở </a:t>
            </a:r>
            <a:r>
              <a:rPr lang="en-US" dirty="0" err="1">
                <a:latin typeface="Times New Roman" panose="02020603050405020304" pitchFamily="18" charset="0"/>
                <a:ea typeface="Tahoma" panose="020B0604030504040204" pitchFamily="34" charset="0"/>
                <a:cs typeface="Times New Roman" panose="02020603050405020304" pitchFamily="18" charset="0"/>
              </a:rPr>
              <a:t>hàm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doPost</a:t>
            </a:r>
            <a:r>
              <a:rPr lang="en-US" dirty="0">
                <a:latin typeface="Times New Roman" panose="02020603050405020304" pitchFamily="18" charset="0"/>
                <a:ea typeface="Tahoma" panose="020B0604030504040204" pitchFamily="34" charset="0"/>
                <a:cs typeface="Times New Roman" panose="02020603050405020304" pitchFamily="18" charset="0"/>
              </a:rPr>
              <a:t>: </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buFont typeface="Courier New" panose="02070309020205020404" pitchFamily="49" charset="0"/>
              <a:buChar char="o"/>
            </a:pPr>
            <a:r>
              <a:rPr lang="en-US" dirty="0" err="1">
                <a:latin typeface="Times New Roman" panose="02020603050405020304" pitchFamily="18" charset="0"/>
                <a:ea typeface="Tahoma" panose="020B0604030504040204" pitchFamily="34" charset="0"/>
                <a:cs typeface="Times New Roman" panose="02020603050405020304" pitchFamily="18" charset="0"/>
              </a:rPr>
              <a:t>Khai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báo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các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giá</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trị</a:t>
            </a:r>
            <a:r>
              <a:rPr lang="en-US" dirty="0">
                <a:latin typeface="Times New Roman" panose="02020603050405020304" pitchFamily="18" charset="0"/>
                <a:ea typeface="Tahoma" panose="020B0604030504040204" pitchFamily="34" charset="0"/>
                <a:cs typeface="Times New Roman" panose="02020603050405020304" pitchFamily="18" charset="0"/>
              </a:rPr>
              <a:t> username </a:t>
            </a:r>
            <a:r>
              <a:rPr lang="en-US" dirty="0" err="1">
                <a:latin typeface="Times New Roman" panose="02020603050405020304" pitchFamily="18" charset="0"/>
                <a:ea typeface="Tahoma" panose="020B0604030504040204" pitchFamily="34" charset="0"/>
                <a:cs typeface="Times New Roman" panose="02020603050405020304" pitchFamily="18" charset="0"/>
              </a:rPr>
              <a:t>và</a:t>
            </a:r>
            <a:r>
              <a:rPr lang="en-US" dirty="0">
                <a:latin typeface="Times New Roman" panose="02020603050405020304" pitchFamily="18" charset="0"/>
                <a:ea typeface="Tahoma" panose="020B0604030504040204" pitchFamily="34" charset="0"/>
                <a:cs typeface="Times New Roman" panose="02020603050405020304" pitchFamily="18" charset="0"/>
              </a:rPr>
              <a:t> password </a:t>
            </a:r>
            <a:r>
              <a:rPr lang="en-US" dirty="0" err="1">
                <a:latin typeface="Times New Roman" panose="02020603050405020304" pitchFamily="18" charset="0"/>
                <a:ea typeface="Tahoma" panose="020B0604030504040204" pitchFamily="34" charset="0"/>
                <a:cs typeface="Times New Roman" panose="02020603050405020304" pitchFamily="18" charset="0"/>
              </a:rPr>
              <a:t>là</a:t>
            </a:r>
            <a:r>
              <a:rPr lang="en-US" dirty="0">
                <a:latin typeface="Times New Roman" panose="02020603050405020304" pitchFamily="18" charset="0"/>
                <a:ea typeface="Tahoma" panose="020B0604030504040204" pitchFamily="34" charset="0"/>
                <a:cs typeface="Times New Roman" panose="02020603050405020304" pitchFamily="18" charset="0"/>
              </a:rPr>
              <a:t> 2 </a:t>
            </a:r>
            <a:r>
              <a:rPr lang="en-US" dirty="0" err="1">
                <a:latin typeface="Times New Roman" panose="02020603050405020304" pitchFamily="18" charset="0"/>
                <a:ea typeface="Tahoma" panose="020B0604030504040204" pitchFamily="34" charset="0"/>
                <a:cs typeface="Times New Roman" panose="02020603050405020304" pitchFamily="18" charset="0"/>
              </a:rPr>
              <a:t>giá</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trị</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được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lấy</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từ</a:t>
            </a:r>
            <a:r>
              <a:rPr lang="en-US" dirty="0">
                <a:latin typeface="Times New Roman" panose="02020603050405020304" pitchFamily="18" charset="0"/>
                <a:ea typeface="Tahoma" panose="020B0604030504040204" pitchFamily="34" charset="0"/>
                <a:cs typeface="Times New Roman" panose="02020603050405020304" pitchFamily="18" charset="0"/>
              </a:rPr>
              <a:t> username </a:t>
            </a:r>
            <a:r>
              <a:rPr lang="en-US" dirty="0" err="1">
                <a:latin typeface="Times New Roman" panose="02020603050405020304" pitchFamily="18" charset="0"/>
                <a:ea typeface="Tahoma" panose="020B0604030504040204" pitchFamily="34" charset="0"/>
                <a:cs typeface="Times New Roman" panose="02020603050405020304" pitchFamily="18" charset="0"/>
              </a:rPr>
              <a:t>và</a:t>
            </a:r>
            <a:r>
              <a:rPr lang="en-US" dirty="0">
                <a:latin typeface="Times New Roman" panose="02020603050405020304" pitchFamily="18" charset="0"/>
                <a:ea typeface="Tahoma" panose="020B0604030504040204" pitchFamily="34" charset="0"/>
                <a:cs typeface="Times New Roman" panose="02020603050405020304" pitchFamily="18" charset="0"/>
              </a:rPr>
              <a:t> password </a:t>
            </a:r>
            <a:r>
              <a:rPr lang="en-US" dirty="0" err="1">
                <a:latin typeface="Times New Roman" panose="02020603050405020304" pitchFamily="18" charset="0"/>
                <a:ea typeface="Tahoma" panose="020B0604030504040204" pitchFamily="34" charset="0"/>
                <a:cs typeface="Times New Roman" panose="02020603050405020304" pitchFamily="18" charset="0"/>
              </a:rPr>
              <a:t>trong</a:t>
            </a:r>
            <a:r>
              <a:rPr lang="en-US" dirty="0">
                <a:latin typeface="Times New Roman" panose="02020603050405020304" pitchFamily="18" charset="0"/>
                <a:ea typeface="Tahoma" panose="020B0604030504040204" pitchFamily="34" charset="0"/>
                <a:cs typeface="Times New Roman" panose="02020603050405020304" pitchFamily="18" charset="0"/>
              </a:rPr>
              <a:t> form action servlet </a:t>
            </a:r>
            <a:r>
              <a:rPr lang="en-US" dirty="0" err="1">
                <a:latin typeface="Times New Roman" panose="02020603050405020304" pitchFamily="18" charset="0"/>
                <a:ea typeface="Tahoma" panose="020B0604030504040204" pitchFamily="34" charset="0"/>
                <a:cs typeface="Times New Roman" panose="02020603050405020304" pitchFamily="18" charset="0"/>
              </a:rPr>
              <a:t>và</a:t>
            </a:r>
            <a:r>
              <a:rPr lang="en-US" dirty="0">
                <a:latin typeface="Times New Roman" panose="02020603050405020304" pitchFamily="18" charset="0"/>
                <a:ea typeface="Tahoma" panose="020B0604030504040204" pitchFamily="34" charset="0"/>
                <a:cs typeface="Times New Roman" panose="02020603050405020304" pitchFamily="18" charset="0"/>
              </a:rPr>
              <a:t> method post </a:t>
            </a:r>
            <a:r>
              <a:rPr lang="en-US" dirty="0" err="1">
                <a:latin typeface="Times New Roman" panose="02020603050405020304" pitchFamily="18" charset="0"/>
                <a:ea typeface="Tahoma" panose="020B0604030504040204" pitchFamily="34" charset="0"/>
                <a:cs typeface="Times New Roman" panose="02020603050405020304" pitchFamily="18" charset="0"/>
              </a:rPr>
              <a:t>từ</a:t>
            </a:r>
            <a:r>
              <a:rPr lang="en-US" dirty="0">
                <a:latin typeface="Times New Roman" panose="02020603050405020304" pitchFamily="18" charset="0"/>
                <a:ea typeface="Tahoma" panose="020B0604030504040204" pitchFamily="34" charset="0"/>
                <a:cs typeface="Times New Roman" panose="02020603050405020304" pitchFamily="18" charset="0"/>
              </a:rPr>
              <a:t> name </a:t>
            </a:r>
            <a:r>
              <a:rPr lang="en-US" dirty="0" err="1">
                <a:latin typeface="Times New Roman" panose="02020603050405020304" pitchFamily="18" charset="0"/>
                <a:ea typeface="Tahoma" panose="020B0604030504040204" pitchFamily="34" charset="0"/>
                <a:cs typeface="Times New Roman" panose="02020603050405020304" pitchFamily="18" charset="0"/>
              </a:rPr>
              <a:t>của</a:t>
            </a:r>
            <a:r>
              <a:rPr lang="en-US" dirty="0">
                <a:latin typeface="Times New Roman" panose="02020603050405020304" pitchFamily="18" charset="0"/>
                <a:ea typeface="Tahoma" panose="020B0604030504040204" pitchFamily="34" charset="0"/>
                <a:cs typeface="Times New Roman" panose="02020603050405020304" pitchFamily="18" charset="0"/>
              </a:rPr>
              <a:t> 2 </a:t>
            </a:r>
            <a:r>
              <a:rPr lang="en-US" dirty="0" err="1">
                <a:latin typeface="Times New Roman" panose="02020603050405020304" pitchFamily="18" charset="0"/>
                <a:ea typeface="Tahoma" panose="020B0604030504040204" pitchFamily="34" charset="0"/>
                <a:cs typeface="Times New Roman" panose="02020603050405020304" pitchFamily="18" charset="0"/>
              </a:rPr>
              <a:t>thẻ</a:t>
            </a:r>
            <a:r>
              <a:rPr lang="en-US" dirty="0">
                <a:latin typeface="Times New Roman" panose="02020603050405020304" pitchFamily="18" charset="0"/>
                <a:ea typeface="Tahoma" panose="020B0604030504040204" pitchFamily="34" charset="0"/>
                <a:cs typeface="Times New Roman" panose="02020603050405020304" pitchFamily="18" charset="0"/>
              </a:rPr>
              <a:t> input </a:t>
            </a:r>
            <a:r>
              <a:rPr lang="en-US" dirty="0" err="1">
                <a:latin typeface="Times New Roman" panose="02020603050405020304" pitchFamily="18" charset="0"/>
                <a:ea typeface="Tahoma" panose="020B0604030504040204" pitchFamily="34" charset="0"/>
                <a:cs typeface="Times New Roman" panose="02020603050405020304" pitchFamily="18" charset="0"/>
              </a:rPr>
              <a:t>được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vào</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buFont typeface="Courier New" panose="02070309020205020404" pitchFamily="49" charset="0"/>
              <a:buChar char="o"/>
            </a:pPr>
            <a:r>
              <a:rPr lang="en-US" dirty="0" err="1">
                <a:latin typeface="Times New Roman" panose="02020603050405020304" pitchFamily="18" charset="0"/>
                <a:ea typeface="Tahoma" panose="020B0604030504040204" pitchFamily="34" charset="0"/>
                <a:cs typeface="Times New Roman" panose="02020603050405020304" pitchFamily="18" charset="0"/>
              </a:rPr>
              <a:t>Khai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báo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AccountDao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để</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tiến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hành</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truyền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dữ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liệu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xữ</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lý</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buFont typeface="Courier New" panose="02070309020205020404" pitchFamily="49" charset="0"/>
              <a:buChar char="o"/>
            </a:pPr>
            <a:r>
              <a:rPr lang="en-US" dirty="0" err="1">
                <a:latin typeface="Times New Roman" panose="02020603050405020304" pitchFamily="18" charset="0"/>
                <a:ea typeface="Tahoma" panose="020B0604030504040204" pitchFamily="34" charset="0"/>
                <a:cs typeface="Times New Roman" panose="02020603050405020304" pitchFamily="18" charset="0"/>
              </a:rPr>
              <a:t>Gọi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hàm</a:t>
            </a:r>
            <a:r>
              <a:rPr lang="en-US" dirty="0">
                <a:latin typeface="Times New Roman" panose="02020603050405020304" pitchFamily="18" charset="0"/>
                <a:ea typeface="Tahoma" panose="020B0604030504040204" pitchFamily="34" charset="0"/>
                <a:cs typeface="Times New Roman" panose="02020603050405020304" pitchFamily="18" charset="0"/>
              </a:rPr>
              <a:t> Dao </a:t>
            </a:r>
            <a:r>
              <a:rPr lang="en-US" dirty="0" err="1">
                <a:latin typeface="Times New Roman" panose="02020603050405020304" pitchFamily="18" charset="0"/>
                <a:ea typeface="Tahoma" panose="020B0604030504040204" pitchFamily="34" charset="0"/>
                <a:cs typeface="Times New Roman" panose="02020603050405020304" pitchFamily="18" charset="0"/>
              </a:rPr>
              <a:t>để</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kiểm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tồn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tại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trong</a:t>
            </a:r>
            <a:r>
              <a:rPr lang="en-US" dirty="0">
                <a:latin typeface="Times New Roman" panose="02020603050405020304" pitchFamily="18" charset="0"/>
                <a:ea typeface="Tahoma" panose="020B0604030504040204" pitchFamily="34" charset="0"/>
                <a:cs typeface="Times New Roman" panose="02020603050405020304" pitchFamily="18" charset="0"/>
              </a:rPr>
              <a:t> database hay </a:t>
            </a:r>
            <a:r>
              <a:rPr lang="en-US" dirty="0" err="1">
                <a:latin typeface="Times New Roman" panose="02020603050405020304" pitchFamily="18" charset="0"/>
                <a:ea typeface="Tahoma" panose="020B0604030504040204" pitchFamily="34" charset="0"/>
                <a:cs typeface="Times New Roman" panose="02020603050405020304" pitchFamily="18" charset="0"/>
              </a:rPr>
              <a:t>chưa</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ea typeface="Tahoma" panose="020B0604030504040204" pitchFamily="34" charset="0"/>
                <a:cs typeface="Times New Roman" panose="02020603050405020304" pitchFamily="18" charset="0"/>
              </a:rPr>
              <a:t>Nếu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đã</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có</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Khởi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tạo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phiên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làm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việc</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bằng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request.getSession</a:t>
            </a:r>
            <a:r>
              <a:rPr lang="en-US" dirty="0">
                <a:latin typeface="Times New Roman" panose="02020603050405020304" pitchFamily="18" charset="0"/>
                <a:ea typeface="Tahoma" panose="020B0604030504040204" pitchFamily="34" charset="0"/>
                <a:cs typeface="Times New Roman" panose="02020603050405020304" pitchFamily="18" charset="0"/>
              </a:rPr>
              <a:t>())</a:t>
            </a:r>
            <a:r>
              <a:rPr lang="en-US" dirty="0" err="1">
                <a:latin typeface="Times New Roman" panose="02020603050405020304" pitchFamily="18" charset="0"/>
                <a:ea typeface="Tahoma" panose="020B0604030504040204" pitchFamily="34" charset="0"/>
                <a:cs typeface="Times New Roman" panose="02020603050405020304" pitchFamily="18" charset="0"/>
              </a:rPr>
              <a:t>thiết</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lập</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giá</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trị</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cho</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phiên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setAtribute</a:t>
            </a:r>
            <a:r>
              <a:rPr lang="en-US" dirty="0">
                <a:latin typeface="Times New Roman" panose="02020603050405020304" pitchFamily="18" charset="0"/>
                <a:ea typeface="Tahoma" panose="020B0604030504040204" pitchFamily="34" charset="0"/>
                <a:cs typeface="Times New Roman" panose="02020603050405020304" pitchFamily="18" charset="0"/>
              </a:rPr>
              <a:t>(“username”,</a:t>
            </a:r>
            <a:r>
              <a:rPr lang="en-US" dirty="0" err="1">
                <a:latin typeface="Times New Roman" panose="02020603050405020304" pitchFamily="18" charset="0"/>
                <a:ea typeface="Tahoma" panose="020B0604030504040204" pitchFamily="34" charset="0"/>
                <a:cs typeface="Times New Roman" panose="02020603050405020304" pitchFamily="18" charset="0"/>
              </a:rPr>
              <a:t>isValid</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và</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chuyển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đến</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trang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chủ</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ea typeface="Tahoma" panose="020B0604030504040204" pitchFamily="34" charset="0"/>
                <a:cs typeface="Times New Roman" panose="02020603050405020304" pitchFamily="18" charset="0"/>
              </a:rPr>
              <a:t>Nếu</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chưa</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Trả</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về</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lại</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trang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đăng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nhập</a:t>
            </a:r>
            <a:r>
              <a:rPr lang="en-US" dirty="0" smtClean="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146081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38845" y="2064017"/>
            <a:ext cx="9075129" cy="4001095"/>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servlet để xử lí thông tin và truyền vào dữ liệu</a:t>
            </a:r>
          </a:p>
          <a:p>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doGet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chạy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servlet,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hủy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xong</a:t>
            </a:r>
            <a:r>
              <a:rPr lang="en-US" dirty="0" smtClean="0">
                <a:latin typeface="Times New Roman" panose="02020603050405020304" pitchFamily="18" charset="0"/>
                <a:cs typeface="Times New Roman" panose="02020603050405020304" pitchFamily="18" charset="0"/>
              </a:rPr>
              <a:t> quay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hồi</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doGet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chạy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servlet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chạy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khoản</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doPost</a:t>
            </a:r>
            <a:r>
              <a:rPr lang="en-US" dirty="0" smtClean="0">
                <a:latin typeface="Times New Roman" panose="02020603050405020304" pitchFamily="18" charset="0"/>
                <a:cs typeface="Times New Roman" panose="02020603050405020304" pitchFamily="18" charset="0"/>
              </a:rPr>
              <a:t>: </a:t>
            </a:r>
            <a:endParaRPr lang="vi-VN" dirty="0" smtClean="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dirty="0" err="1" smtClean="0">
                <a:latin typeface="Times New Roman" panose="02020603050405020304" pitchFamily="18" charset="0"/>
                <a:cs typeface="Times New Roman" panose="02020603050405020304" pitchFamily="18" charset="0"/>
              </a:rPr>
              <a:t>Khai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username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password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2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username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password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form action servlet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method post </a:t>
            </a:r>
            <a:r>
              <a:rPr lang="en-US" dirty="0" err="1" smtClean="0">
                <a:latin typeface="Times New Roman" panose="02020603050405020304" pitchFamily="18" charset="0"/>
                <a:cs typeface="Times New Roman" panose="02020603050405020304" pitchFamily="18" charset="0"/>
              </a:rPr>
              <a:t>từ</a:t>
            </a:r>
            <a:r>
              <a:rPr lang="en-US" dirty="0" smtClean="0">
                <a:latin typeface="Times New Roman" panose="02020603050405020304" pitchFamily="18" charset="0"/>
                <a:cs typeface="Times New Roman" panose="02020603050405020304" pitchFamily="18" charset="0"/>
              </a:rPr>
              <a:t> name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2 </a:t>
            </a:r>
            <a:r>
              <a:rPr lang="en-US" dirty="0" err="1" smtClean="0">
                <a:latin typeface="Times New Roman" panose="02020603050405020304" pitchFamily="18" charset="0"/>
                <a:cs typeface="Times New Roman" panose="02020603050405020304" pitchFamily="18" charset="0"/>
              </a:rPr>
              <a:t>thẻ</a:t>
            </a:r>
            <a:r>
              <a:rPr lang="en-US" dirty="0" smtClean="0">
                <a:latin typeface="Times New Roman" panose="02020603050405020304" pitchFamily="18" charset="0"/>
                <a:cs typeface="Times New Roman" panose="02020603050405020304" pitchFamily="18" charset="0"/>
              </a:rPr>
              <a:t> input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dirty="0" err="1" smtClean="0">
                <a:latin typeface="Times New Roman" panose="02020603050405020304" pitchFamily="18" charset="0"/>
                <a:cs typeface="Times New Roman" panose="02020603050405020304" pitchFamily="18" charset="0"/>
              </a:rPr>
              <a:t>Khai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AccountDao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dirty="0" err="1" smtClean="0">
                <a:latin typeface="Times New Roman" panose="02020603050405020304" pitchFamily="18" charset="0"/>
                <a:cs typeface="Times New Roman" panose="02020603050405020304" pitchFamily="18" charset="0"/>
              </a:rPr>
              <a:t>Gọi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Dao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tồn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database hay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Nếu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Dao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khoản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4020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255086"/>
            <a:ext cx="9075129" cy="3170099"/>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servlet để xử lí thông tin và truyền vào dữ liệu:</a:t>
            </a:r>
          </a:p>
          <a:p>
            <a:pPr marL="342900" indent="-342900">
              <a:spcAft>
                <a:spcPts val="0"/>
              </a:spcAft>
              <a:buFontTx/>
              <a:buChar char="-"/>
            </a:pPr>
            <a:r>
              <a:rPr lang="en-US" sz="2000" dirty="0" err="1" smtClean="0">
                <a:solidFill>
                  <a:srgbClr val="25212A"/>
                </a:solidFill>
                <a:latin typeface="Times New Roman" panose="02020603050405020304" pitchFamily="18" charset="0"/>
              </a:rPr>
              <a:t>Các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chức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năng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thêm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sửa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xóa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đọc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và</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tìm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kiếm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dữ</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liệu</a:t>
            </a:r>
            <a:r>
              <a:rPr lang="en-US" sz="2000" dirty="0" smtClean="0">
                <a:solidFill>
                  <a:srgbClr val="25212A"/>
                </a:solidFill>
                <a:latin typeface="Times New Roman" panose="02020603050405020304" pitchFamily="18" charset="0"/>
              </a:rPr>
              <a:t>:</a:t>
            </a:r>
          </a:p>
          <a:p>
            <a:pPr>
              <a:spcAft>
                <a:spcPts val="0"/>
              </a:spcAft>
            </a:pPr>
            <a:endParaRPr lang="en-US" sz="2000" dirty="0" smtClean="0">
              <a:solidFill>
                <a:srgbClr val="25212A"/>
              </a:solidFill>
              <a:latin typeface="Times New Roman" panose="02020603050405020304" pitchFamily="18" charset="0"/>
            </a:endParaRPr>
          </a:p>
          <a:p>
            <a:pPr marL="742950" lvl="1" indent="-285750">
              <a:buFont typeface="Arial" panose="020B0604020202020204" pitchFamily="34" charset="0"/>
              <a:buChar char="•"/>
            </a:pPr>
            <a:r>
              <a:rPr lang="en-US" sz="2000" dirty="0" err="1" smtClean="0">
                <a:solidFill>
                  <a:srgbClr val="25212A"/>
                </a:solidFill>
                <a:latin typeface="Times New Roman" panose="02020603050405020304" pitchFamily="18" charset="0"/>
                <a:cs typeface="Times New Roman" panose="02020603050405020304" pitchFamily="18" charset="0"/>
              </a:rPr>
              <a:t>Thêm</a:t>
            </a:r>
            <a:r>
              <a:rPr lang="en-US" sz="2000" dirty="0" smtClean="0">
                <a:solidFill>
                  <a:srgbClr val="25212A"/>
                </a:solidFill>
                <a:latin typeface="Times New Roman" panose="02020603050405020304" pitchFamily="18" charset="0"/>
                <a:cs typeface="Times New Roman" panose="02020603050405020304" pitchFamily="18" charset="0"/>
              </a:rPr>
              <a:t> </a:t>
            </a:r>
            <a:r>
              <a:rPr lang="en-US" sz="2000" dirty="0" err="1" smtClean="0">
                <a:solidFill>
                  <a:srgbClr val="25212A"/>
                </a:solidFill>
                <a:latin typeface="Times New Roman" panose="02020603050405020304" pitchFamily="18" charset="0"/>
                <a:cs typeface="Times New Roman" panose="02020603050405020304" pitchFamily="18" charset="0"/>
              </a:rPr>
              <a:t>mới</a:t>
            </a:r>
            <a:r>
              <a:rPr lang="en-US" sz="2000" dirty="0" smtClean="0">
                <a:solidFill>
                  <a:srgbClr val="25212A"/>
                </a:solidFill>
                <a:latin typeface="Times New Roman" panose="02020603050405020304" pitchFamily="18" charset="0"/>
                <a:cs typeface="Times New Roman" panose="02020603050405020304" pitchFamily="18" charset="0"/>
              </a:rPr>
              <a:t> </a:t>
            </a:r>
            <a:r>
              <a:rPr lang="en-US" sz="2000" dirty="0" err="1" smtClean="0">
                <a:solidFill>
                  <a:srgbClr val="25212A"/>
                </a:solidFill>
                <a:latin typeface="Times New Roman" panose="02020603050405020304" pitchFamily="18" charset="0"/>
                <a:cs typeface="Times New Roman" panose="02020603050405020304" pitchFamily="18" charset="0"/>
              </a:rPr>
              <a:t>dữ</a:t>
            </a:r>
            <a:r>
              <a:rPr lang="en-US" sz="2000" dirty="0" smtClean="0">
                <a:solidFill>
                  <a:srgbClr val="25212A"/>
                </a:solidFill>
                <a:latin typeface="Times New Roman" panose="02020603050405020304" pitchFamily="18" charset="0"/>
                <a:cs typeface="Times New Roman" panose="02020603050405020304" pitchFamily="18" charset="0"/>
              </a:rPr>
              <a:t> </a:t>
            </a:r>
            <a:r>
              <a:rPr lang="en-US" sz="2000" dirty="0" err="1" smtClean="0">
                <a:solidFill>
                  <a:srgbClr val="25212A"/>
                </a:solidFill>
                <a:latin typeface="Times New Roman" panose="02020603050405020304" pitchFamily="18" charset="0"/>
                <a:cs typeface="Times New Roman" panose="02020603050405020304" pitchFamily="18" charset="0"/>
              </a:rPr>
              <a:t>liệu:</a:t>
            </a: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mới</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doPost</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form action servlet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method post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name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input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vi-VN" sz="2000" dirty="0" smtClean="0">
              <a:solidFill>
                <a:srgbClr val="25212A"/>
              </a:solidFill>
              <a:latin typeface="Times New Roman" panose="02020603050405020304" pitchFamily="18" charset="0"/>
            </a:endParaRPr>
          </a:p>
        </p:txBody>
      </p:sp>
    </p:spTree>
    <p:extLst>
      <p:ext uri="{BB962C8B-B14F-4D97-AF65-F5344CB8AC3E}">
        <p14:creationId xmlns:p14="http://schemas.microsoft.com/office/powerpoint/2010/main" val="106826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159551"/>
            <a:ext cx="9075129" cy="4093428"/>
          </a:xfrm>
          <a:prstGeom prst="rect">
            <a:avLst/>
          </a:prstGeom>
        </p:spPr>
        <p:txBody>
          <a:bodyPr wrap="square">
            <a:spAutoFit/>
          </a:bodyPr>
          <a:lstStyle/>
          <a:p>
            <a:pPr marL="342900" indent="-342900">
              <a:spcAft>
                <a:spcPts val="0"/>
              </a:spcAft>
              <a:buFontTx/>
              <a:buChar char="-"/>
            </a:pPr>
            <a:r>
              <a:rPr lang="en-US" sz="2000" dirty="0" err="1" smtClean="0">
                <a:solidFill>
                  <a:srgbClr val="25212A"/>
                </a:solidFill>
                <a:latin typeface="Times New Roman" panose="02020603050405020304" pitchFamily="18" charset="0"/>
              </a:rPr>
              <a:t>Các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chức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năng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thêm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sửa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xóa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đọc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và</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tìm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kiếm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dữ</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liệu</a:t>
            </a:r>
            <a:r>
              <a:rPr lang="en-US" sz="2000" dirty="0" smtClean="0">
                <a:solidFill>
                  <a:srgbClr val="25212A"/>
                </a:solidFill>
                <a:latin typeface="Times New Roman" panose="02020603050405020304" pitchFamily="18" charset="0"/>
              </a:rPr>
              <a:t>:</a:t>
            </a: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Sửa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doGet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id.</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id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doPost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form action servlet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method post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name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input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4312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01</a:t>
            </a:r>
            <a:endParaRPr lang="vi-VN" sz="11733" b="1" dirty="0">
              <a:solidFill>
                <a:srgbClr val="25212A"/>
              </a:solidFill>
            </a:endParaRP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760297" y="4208575"/>
            <a:ext cx="3670656" cy="584775"/>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GIỚI THIỆU</a:t>
            </a:r>
            <a:endParaRPr lang="vi-VN" sz="3200" dirty="0">
              <a:solidFill>
                <a:srgbClr val="25212A"/>
              </a:solidFill>
            </a:endParaRPr>
          </a:p>
        </p:txBody>
      </p:sp>
    </p:spTree>
    <p:extLst>
      <p:ext uri="{BB962C8B-B14F-4D97-AF65-F5344CB8AC3E}">
        <p14:creationId xmlns:p14="http://schemas.microsoft.com/office/powerpoint/2010/main" val="352490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159551"/>
            <a:ext cx="9075129" cy="4093428"/>
          </a:xfrm>
          <a:prstGeom prst="rect">
            <a:avLst/>
          </a:prstGeom>
        </p:spPr>
        <p:txBody>
          <a:bodyPr wrap="square">
            <a:spAutoFit/>
          </a:bodyPr>
          <a:lstStyle/>
          <a:p>
            <a:pPr marL="342900" indent="-342900">
              <a:spcAft>
                <a:spcPts val="0"/>
              </a:spcAft>
              <a:buFontTx/>
              <a:buChar char="-"/>
            </a:pPr>
            <a:r>
              <a:rPr lang="en-US" sz="2000" dirty="0" err="1" smtClean="0">
                <a:solidFill>
                  <a:srgbClr val="25212A"/>
                </a:solidFill>
                <a:latin typeface="Times New Roman" panose="02020603050405020304" pitchFamily="18" charset="0"/>
              </a:rPr>
              <a:t>Các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chức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năng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thêm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sửa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xóa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đọc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và</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tìm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kiếm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dữ</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liệu</a:t>
            </a:r>
            <a:r>
              <a:rPr lang="en-US" sz="2000" dirty="0" smtClean="0">
                <a:solidFill>
                  <a:srgbClr val="25212A"/>
                </a:solidFill>
                <a:latin typeface="Times New Roman" panose="02020603050405020304" pitchFamily="18" charset="0"/>
              </a:rPr>
              <a:t>:</a:t>
            </a:r>
          </a:p>
          <a:p>
            <a:pPr marL="285750" indent="-285750">
              <a:buFont typeface="Arial" panose="020B0604020202020204" pitchFamily="34" charset="0"/>
              <a:buChar char="•"/>
            </a:pPr>
            <a:r>
              <a:rPr lang="en-US" dirty="0" smtClean="0"/>
              <a:t> </a:t>
            </a:r>
            <a:r>
              <a:rPr lang="en-US" sz="2000" dirty="0" err="1">
                <a:latin typeface="Times New Roman" panose="02020603050405020304" pitchFamily="18" charset="0"/>
                <a:cs typeface="Times New Roman" panose="02020603050405020304" pitchFamily="18" charset="0"/>
              </a:rPr>
              <a:t>Xóa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doGet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id.</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id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smtClean="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doGet</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r>
              <a:rPr lang="en-US" sz="2000" dirty="0" err="1" smtClean="0">
                <a:latin typeface="Times New Roman" panose="02020603050405020304" pitchFamily="18" charset="0"/>
                <a:cs typeface="Times New Roman" panose="02020603050405020304" pitchFamily="18" charset="0"/>
              </a:rPr>
              <a:t>Khai</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List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174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159551"/>
            <a:ext cx="9075129" cy="3170099"/>
          </a:xfrm>
          <a:prstGeom prst="rect">
            <a:avLst/>
          </a:prstGeom>
        </p:spPr>
        <p:txBody>
          <a:bodyPr wrap="square">
            <a:spAutoFit/>
          </a:bodyPr>
          <a:lstStyle/>
          <a:p>
            <a:pPr marL="342900" indent="-342900">
              <a:spcAft>
                <a:spcPts val="0"/>
              </a:spcAft>
              <a:buFontTx/>
              <a:buChar char="-"/>
            </a:pPr>
            <a:r>
              <a:rPr lang="en-US" sz="2000" dirty="0" err="1" smtClean="0">
                <a:solidFill>
                  <a:srgbClr val="25212A"/>
                </a:solidFill>
                <a:latin typeface="Times New Roman" panose="02020603050405020304" pitchFamily="18" charset="0"/>
              </a:rPr>
              <a:t>Các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chức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năng</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thêm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sửa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xóa</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đọc</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và</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tìm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kiếm</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dữ</a:t>
            </a:r>
            <a:r>
              <a:rPr lang="en-US" sz="2000" dirty="0" smtClean="0">
                <a:solidFill>
                  <a:srgbClr val="25212A"/>
                </a:solidFill>
                <a:latin typeface="Times New Roman" panose="02020603050405020304" pitchFamily="18" charset="0"/>
              </a:rPr>
              <a:t> </a:t>
            </a:r>
            <a:r>
              <a:rPr lang="en-US" sz="2000" dirty="0" err="1" smtClean="0">
                <a:solidFill>
                  <a:srgbClr val="25212A"/>
                </a:solidFill>
                <a:latin typeface="Times New Roman" panose="02020603050405020304" pitchFamily="18" charset="0"/>
              </a:rPr>
              <a:t>liệu</a:t>
            </a:r>
            <a:r>
              <a:rPr lang="en-US" sz="2000" dirty="0" smtClean="0">
                <a:solidFill>
                  <a:srgbClr val="25212A"/>
                </a:solidFill>
                <a:latin typeface="Times New Roman" panose="02020603050405020304" pitchFamily="18" charset="0"/>
              </a:rPr>
              <a:t>:</a:t>
            </a:r>
          </a:p>
          <a:p>
            <a:pPr marL="285750" indent="-285750">
              <a:buFont typeface="Arial" panose="020B0604020202020204" pitchFamily="34" charset="0"/>
              <a:buChar char="•"/>
            </a:pPr>
            <a:r>
              <a:rPr lang="en-US" dirty="0" smtClean="0"/>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doGet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doPost</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form action servlet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method post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name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input.</a:t>
            </a:r>
            <a:endParaRPr lang="vi-VN" sz="2000" dirty="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Dao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999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296028"/>
            <a:ext cx="9075129" cy="3170099"/>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Thêm</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filter</a:t>
            </a:r>
            <a:r>
              <a:rPr lang="vi-VN" sz="2000" dirty="0">
                <a:latin typeface="Times New Roman" panose="02020603050405020304" pitchFamily="18" charset="0"/>
                <a:cs typeface="Times New Roman" panose="02020603050405020304" pitchFamily="18" charset="0"/>
              </a:rPr>
              <a:t> cho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vi-VN"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Tạo</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filter:</a:t>
            </a:r>
            <a:endParaRPr lang="vi-VN" sz="2000" dirty="0">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doFilter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servlet.</a:t>
            </a:r>
            <a:endParaRPr lang="vi-VN" sz="2000" dirty="0">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if, else if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else.</a:t>
            </a:r>
            <a:endParaRPr lang="vi-VN" sz="2000" dirty="0">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username.</a:t>
            </a:r>
            <a:endParaRPr lang="vi-VN" sz="2000" dirty="0">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Kiểm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isAdmin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isEmployee</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marL="2114550" lvl="4" indent="-285750">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rPr>
              <a:t>Đúng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2114550" lvl="4" indent="-285750">
              <a:buFont typeface="Wingdings" panose="05000000000000000000" pitchFamily="2" charset="2"/>
              <a:buChar char="v"/>
            </a:pPr>
            <a:r>
              <a:rPr lang="fr-FR" sz="2000" dirty="0">
                <a:latin typeface="Times New Roman" panose="02020603050405020304" pitchFamily="18" charset="0"/>
                <a:cs typeface="Times New Roman" panose="02020603050405020304" pitchFamily="18" charset="0"/>
              </a:rPr>
              <a:t>Sai </a:t>
            </a:r>
            <a:r>
              <a:rPr lang="fr-FR" sz="2000" dirty="0" err="1">
                <a:latin typeface="Times New Roman" panose="02020603050405020304" pitchFamily="18" charset="0"/>
                <a:cs typeface="Times New Roman" panose="02020603050405020304" pitchFamily="18" charset="0"/>
              </a:rPr>
              <a:t>thì</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trả</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lại</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trang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lỗi</a:t>
            </a:r>
            <a:r>
              <a:rPr lang="fr-FR"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3407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a:t>
            </a:r>
            <a:r>
              <a:rPr lang="vi-VN" dirty="0" smtClean="0"/>
              <a:t>Thiết kế </a:t>
            </a:r>
            <a:r>
              <a:rPr lang="vi-VN" dirty="0" smtClean="0"/>
              <a:t>giao diện</a:t>
            </a:r>
            <a:endParaRPr lang="vi-VN" dirty="0"/>
          </a:p>
        </p:txBody>
      </p:sp>
      <p:sp>
        <p:nvSpPr>
          <p:cNvPr id="5" name="Rectangle 4"/>
          <p:cNvSpPr/>
          <p:nvPr/>
        </p:nvSpPr>
        <p:spPr>
          <a:xfrm>
            <a:off x="2088539" y="2135460"/>
            <a:ext cx="9075129" cy="3785652"/>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website.</a:t>
            </a:r>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class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algn="ctr"/>
            <a:r>
              <a:rPr lang="vi-VN" sz="2000" dirty="0">
                <a:latin typeface="Times New Roman" panose="02020603050405020304" pitchFamily="18" charset="0"/>
                <a:cs typeface="Times New Roman" panose="02020603050405020304" pitchFamily="18" charset="0"/>
              </a:rPr>
              <a:t>&lt;%@ page import=</a:t>
            </a:r>
            <a:r>
              <a:rPr lang="vi-VN" sz="2000" i="1"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a:t>
            </a:r>
            <a:r>
              <a:rPr lang="vi-VN" sz="2000" i="1" dirty="0">
                <a:latin typeface="Times New Roman" panose="02020603050405020304" pitchFamily="18" charset="0"/>
                <a:cs typeface="Times New Roman" panose="02020603050405020304" pitchFamily="18" charset="0"/>
              </a:rPr>
              <a:t>"</a:t>
            </a:r>
            <a:r>
              <a:rPr lang="vi-VN" sz="2000" dirty="0">
                <a:latin typeface="Times New Roman" panose="02020603050405020304" pitchFamily="18" charset="0"/>
                <a:cs typeface="Times New Roman" panose="02020603050405020304" pitchFamily="18" charset="0"/>
              </a:rPr>
              <a:t>%&gt;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java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algn="ctr"/>
            <a:r>
              <a:rPr lang="vi-VN" sz="2000" dirty="0">
                <a:latin typeface="Times New Roman" panose="02020603050405020304" pitchFamily="18" charset="0"/>
                <a:cs typeface="Times New Roman" panose="02020603050405020304" pitchFamily="18" charset="0"/>
              </a:rPr>
              <a:t>&lt;%</a:t>
            </a:r>
            <a:r>
              <a:rPr lang="en-US" sz="2000" dirty="0">
                <a:latin typeface="Times New Roman" panose="02020603050405020304" pitchFamily="18" charset="0"/>
                <a:cs typeface="Times New Roman" panose="02020603050405020304" pitchFamily="18" charset="0"/>
              </a:rPr>
              <a:t> … </a:t>
            </a:r>
            <a:r>
              <a:rPr lang="vi-VN" sz="2000" dirty="0">
                <a:latin typeface="Times New Roman" panose="02020603050405020304" pitchFamily="18" charset="0"/>
                <a:cs typeface="Times New Roman" panose="02020603050405020304" pitchFamily="18" charset="0"/>
              </a:rPr>
              <a:t>%&gt;</a:t>
            </a:r>
          </a:p>
          <a:p>
            <a:r>
              <a:rPr lang="vi-VN" sz="2000" dirty="0">
                <a:latin typeface="Times New Roman" panose="02020603050405020304" pitchFamily="18" charset="0"/>
                <a:cs typeface="Times New Roman" panose="02020603050405020304" pitchFamily="18" charset="0"/>
              </a:rPr>
              <a:t> </a:t>
            </a:r>
          </a:p>
          <a:p>
            <a:r>
              <a:rPr lang="vi-VN" sz="2000" dirty="0">
                <a:latin typeface="Times New Roman" panose="02020603050405020304" pitchFamily="18" charset="0"/>
                <a:cs typeface="Times New Roman" panose="02020603050405020304" pitchFamily="18" charset="0"/>
              </a:rPr>
              <a:t>-  Khai báo các trang .jsp khác bằng dòng lệnh:</a:t>
            </a:r>
          </a:p>
          <a:p>
            <a:r>
              <a:rPr lang="vi-VN" sz="2000" dirty="0">
                <a:latin typeface="Times New Roman" panose="02020603050405020304" pitchFamily="18" charset="0"/>
                <a:cs typeface="Times New Roman" panose="02020603050405020304" pitchFamily="18" charset="0"/>
              </a:rPr>
              <a:t> </a:t>
            </a:r>
          </a:p>
          <a:p>
            <a:pPr algn="ctr"/>
            <a:r>
              <a:rPr lang="en-US" sz="2000" dirty="0">
                <a:latin typeface="Times New Roman" panose="02020603050405020304" pitchFamily="18" charset="0"/>
                <a:cs typeface="Times New Roman" panose="02020603050405020304" pitchFamily="18" charset="0"/>
              </a:rPr>
              <a:t>&lt;%@ include file=”…/…</a:t>
            </a:r>
            <a:r>
              <a:rPr lang="en-US" sz="2000" dirty="0" err="1">
                <a:latin typeface="Times New Roman" panose="02020603050405020304" pitchFamily="18" charset="0"/>
                <a:cs typeface="Times New Roman" panose="02020603050405020304" pitchFamily="18" charset="0"/>
              </a:rPr>
              <a:t>jsp</a:t>
            </a:r>
            <a:r>
              <a:rPr lang="en-US" sz="2000" dirty="0">
                <a:latin typeface="Times New Roman" panose="02020603050405020304" pitchFamily="18" charset="0"/>
                <a:cs typeface="Times New Roman" panose="02020603050405020304" pitchFamily="18" charset="0"/>
              </a:rPr>
              <a:t>” %&gt;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5999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a:t>
            </a:r>
            <a:r>
              <a:rPr lang="vi-VN" dirty="0" smtClean="0"/>
              <a:t>Thiết kế </a:t>
            </a:r>
            <a:r>
              <a:rPr lang="vi-VN" dirty="0" smtClean="0"/>
              <a:t>giao diện</a:t>
            </a:r>
            <a:endParaRPr lang="vi-VN" dirty="0"/>
          </a:p>
        </p:txBody>
      </p:sp>
      <p:sp>
        <p:nvSpPr>
          <p:cNvPr id="5" name="Rectangle 4"/>
          <p:cNvSpPr/>
          <p:nvPr/>
        </p:nvSpPr>
        <p:spPr>
          <a:xfrm>
            <a:off x="2088539" y="2135460"/>
            <a:ext cx="9075129" cy="347787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&lt;</a:t>
            </a:r>
            <a:r>
              <a:rPr lang="en-US" sz="2000" dirty="0" err="1">
                <a:latin typeface="Times New Roman" panose="02020603050405020304" pitchFamily="18" charset="0"/>
                <a:cs typeface="Times New Roman" panose="02020603050405020304" pitchFamily="18" charset="0"/>
              </a:rPr>
              <a:t>c:if</a:t>
            </a:r>
            <a:r>
              <a:rPr lang="en-US" sz="2000" dirty="0">
                <a:latin typeface="Times New Roman" panose="02020603050405020304" pitchFamily="18" charset="0"/>
                <a:cs typeface="Times New Roman" panose="02020603050405020304" pitchFamily="18" charset="0"/>
              </a:rPr>
              <a:t> test=”${…}”&gt; …. &lt;/</a:t>
            </a:r>
            <a:r>
              <a:rPr lang="en-US" sz="2000" dirty="0" err="1">
                <a:latin typeface="Times New Roman" panose="02020603050405020304" pitchFamily="18" charset="0"/>
                <a:cs typeface="Times New Roman" panose="02020603050405020304" pitchFamily="18" charset="0"/>
              </a:rPr>
              <a:t>c:if</a:t>
            </a:r>
            <a:r>
              <a:rPr lang="en-US" sz="2000" dirty="0">
                <a:latin typeface="Times New Roman" panose="02020603050405020304" pitchFamily="18" charset="0"/>
                <a:cs typeface="Times New Roman" panose="02020603050405020304" pitchFamily="18" charset="0"/>
              </a:rPr>
              <a:t>&gt;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Khởi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&lt;</a:t>
            </a:r>
            <a:r>
              <a:rPr lang="en-US" sz="2000" dirty="0" err="1">
                <a:latin typeface="Times New Roman" panose="02020603050405020304" pitchFamily="18" charset="0"/>
                <a:cs typeface="Times New Roman" panose="02020603050405020304" pitchFamily="18" charset="0"/>
              </a:rPr>
              <a:t>c:forEach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items=”${</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servlet }” &gt; …..&lt;/</a:t>
            </a:r>
            <a:r>
              <a:rPr lang="en-US" sz="2000" dirty="0" err="1">
                <a:latin typeface="Times New Roman" panose="02020603050405020304" pitchFamily="18" charset="0"/>
                <a:cs typeface="Times New Roman" panose="02020603050405020304" pitchFamily="18" charset="0"/>
              </a:rPr>
              <a:t>c:forEach</a:t>
            </a:r>
            <a:r>
              <a:rPr lang="en-US" sz="2000" dirty="0">
                <a:latin typeface="Times New Roman" panose="02020603050405020304" pitchFamily="18" charset="0"/>
                <a:cs typeface="Times New Roman" panose="02020603050405020304" pitchFamily="18" charset="0"/>
              </a:rPr>
              <a:t>&gt;</a:t>
            </a:r>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&lt;a </a:t>
            </a:r>
            <a:r>
              <a:rPr lang="en-US" sz="2000" dirty="0" err="1">
                <a:latin typeface="Times New Roman" panose="02020603050405020304" pitchFamily="18" charset="0"/>
                <a:cs typeface="Times New Roman" panose="02020603050405020304" pitchFamily="18" charset="0"/>
              </a:rPr>
              <a:t>href</a:t>
            </a:r>
            <a:r>
              <a:rPr lang="en-US" sz="2000" dirty="0">
                <a:latin typeface="Times New Roman" panose="02020603050405020304" pitchFamily="18" charset="0"/>
                <a:cs typeface="Times New Roman" panose="02020603050405020304" pitchFamily="18" charset="0"/>
              </a:rPr>
              <a:t>=”…”&gt;…&lt;/a&gt;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href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&lt;form action=”…” method=”…”&gt;…&lt;/form&gt;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action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servlet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method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&lt;input name=”…”&gt;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form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name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39801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706020" y="512406"/>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smtClean="0">
                <a:solidFill>
                  <a:srgbClr val="25212A"/>
                </a:solidFill>
              </a:rPr>
              <a:t>0</a:t>
            </a:r>
            <a:r>
              <a:rPr lang="vi-VN" sz="11733" b="1" dirty="0" smtClean="0">
                <a:solidFill>
                  <a:srgbClr val="25212A"/>
                </a:solidFill>
              </a:rPr>
              <a:t>4</a:t>
            </a:r>
            <a:endParaRPr lang="vi-VN" sz="11733" b="1" dirty="0">
              <a:solidFill>
                <a:srgbClr val="25212A"/>
              </a:solidFill>
            </a:endParaRP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328488" y="3867361"/>
            <a:ext cx="3670656" cy="1077218"/>
          </a:xfrm>
          <a:prstGeom prst="rect">
            <a:avLst/>
          </a:prstGeom>
          <a:noFill/>
        </p:spPr>
        <p:txBody>
          <a:bodyPr wrap="square" rtlCol="0">
            <a:spAutoFit/>
          </a:bodyPr>
          <a:lstStyle/>
          <a:p>
            <a:pPr algn="ctr"/>
            <a:r>
              <a:rPr lang="vi-VN" sz="3200" b="1" kern="1600" dirty="0" smtClean="0">
                <a:solidFill>
                  <a:srgbClr val="25212A"/>
                </a:solidFill>
                <a:latin typeface="Times New Roman" panose="02020603050405020304" pitchFamily="18" charset="0"/>
                <a:ea typeface="Calibri" panose="020F0502020204030204" pitchFamily="34" charset="0"/>
              </a:rPr>
              <a:t>CÀI ĐẶT </a:t>
            </a:r>
          </a:p>
          <a:p>
            <a:pPr algn="ctr"/>
            <a:r>
              <a:rPr lang="vi-VN" sz="3200" b="1" kern="1600" dirty="0" smtClean="0">
                <a:solidFill>
                  <a:srgbClr val="25212A"/>
                </a:solidFill>
                <a:latin typeface="Times New Roman" panose="02020603050405020304" pitchFamily="18" charset="0"/>
                <a:ea typeface="Calibri" panose="020F0502020204030204" pitchFamily="34" charset="0"/>
              </a:rPr>
              <a:t>VÀ KẾT QUẢ</a:t>
            </a:r>
            <a:endParaRPr lang="vi-VN" sz="3200" dirty="0">
              <a:solidFill>
                <a:srgbClr val="25212A"/>
              </a:solidFill>
            </a:endParaRPr>
          </a:p>
        </p:txBody>
      </p:sp>
    </p:spTree>
    <p:extLst>
      <p:ext uri="{BB962C8B-B14F-4D97-AF65-F5344CB8AC3E}">
        <p14:creationId xmlns:p14="http://schemas.microsoft.com/office/powerpoint/2010/main" val="3814468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4</a:t>
            </a:r>
            <a:r>
              <a:rPr lang="vi-VN" dirty="0" smtClean="0"/>
              <a:t>.1</a:t>
            </a:r>
            <a:r>
              <a:rPr lang="vi-VN" dirty="0" smtClean="0"/>
              <a:t>. </a:t>
            </a:r>
            <a:r>
              <a:rPr lang="vi-VN" dirty="0" smtClean="0"/>
              <a:t>Cài đặt</a:t>
            </a:r>
            <a:endParaRPr lang="vi-VN" dirty="0"/>
          </a:p>
        </p:txBody>
      </p:sp>
      <p:sp>
        <p:nvSpPr>
          <p:cNvPr id="3" name="Rectangle 2"/>
          <p:cNvSpPr/>
          <p:nvPr/>
        </p:nvSpPr>
        <p:spPr>
          <a:xfrm>
            <a:off x="2334098" y="2560205"/>
            <a:ext cx="8938852" cy="2554545"/>
          </a:xfrm>
          <a:prstGeom prst="rect">
            <a:avLst/>
          </a:prstGeom>
        </p:spPr>
        <p:txBody>
          <a:bodyPr wrap="square">
            <a:spAutoFit/>
          </a:bodyPr>
          <a:lstStyle/>
          <a:p>
            <a:r>
              <a:rPr lang="en-US" sz="2000" dirty="0"/>
              <a:t>- </a:t>
            </a:r>
            <a:r>
              <a:rPr lang="en-US" sz="2000" dirty="0" err="1"/>
              <a:t>Tải</a:t>
            </a:r>
            <a:r>
              <a:rPr lang="en-US" sz="2000" dirty="0"/>
              <a:t> </a:t>
            </a:r>
            <a:r>
              <a:rPr lang="en-US" sz="2000" dirty="0" err="1"/>
              <a:t>thư</a:t>
            </a:r>
            <a:r>
              <a:rPr lang="en-US" sz="2000" dirty="0"/>
              <a:t> </a:t>
            </a:r>
            <a:r>
              <a:rPr lang="en-US" sz="2000" dirty="0" err="1"/>
              <a:t>viện</a:t>
            </a:r>
            <a:r>
              <a:rPr lang="en-US" sz="2000" dirty="0"/>
              <a:t> server runtime </a:t>
            </a:r>
            <a:r>
              <a:rPr lang="en-US" sz="2000" dirty="0" err="1"/>
              <a:t>có</a:t>
            </a:r>
            <a:r>
              <a:rPr lang="en-US" sz="2000" dirty="0"/>
              <a:t> </a:t>
            </a:r>
            <a:r>
              <a:rPr lang="en-US" sz="2000" dirty="0" err="1"/>
              <a:t>phiên</a:t>
            </a:r>
            <a:r>
              <a:rPr lang="en-US" sz="2000" dirty="0"/>
              <a:t> </a:t>
            </a:r>
            <a:r>
              <a:rPr lang="en-US" sz="2000" dirty="0" err="1"/>
              <a:t>bản</a:t>
            </a:r>
            <a:r>
              <a:rPr lang="en-US" sz="2000" dirty="0"/>
              <a:t> </a:t>
            </a:r>
            <a:r>
              <a:rPr lang="en-US" sz="2000" dirty="0" err="1"/>
              <a:t>là</a:t>
            </a:r>
            <a:r>
              <a:rPr lang="en-US" sz="2000" dirty="0"/>
              <a:t> [Apache Tomcat v9.0] </a:t>
            </a:r>
            <a:r>
              <a:rPr lang="en-US" sz="2000" dirty="0" err="1"/>
              <a:t>để</a:t>
            </a:r>
            <a:r>
              <a:rPr lang="en-US" sz="2000" dirty="0"/>
              <a:t> </a:t>
            </a:r>
            <a:r>
              <a:rPr lang="en-US" sz="2000" dirty="0" err="1"/>
              <a:t>khởi</a:t>
            </a:r>
            <a:r>
              <a:rPr lang="en-US" sz="2000" dirty="0"/>
              <a:t> </a:t>
            </a:r>
            <a:r>
              <a:rPr lang="en-US" sz="2000" dirty="0" err="1"/>
              <a:t>chạy</a:t>
            </a:r>
            <a:r>
              <a:rPr lang="en-US" sz="2000" dirty="0"/>
              <a:t> server </a:t>
            </a:r>
            <a:r>
              <a:rPr lang="en-US" sz="2000" dirty="0" err="1"/>
              <a:t>cho</a:t>
            </a:r>
            <a:r>
              <a:rPr lang="en-US" sz="2000" dirty="0"/>
              <a:t> </a:t>
            </a:r>
            <a:r>
              <a:rPr lang="en-US" sz="2000" dirty="0" err="1"/>
              <a:t>trang</a:t>
            </a:r>
            <a:r>
              <a:rPr lang="en-US" sz="2000" dirty="0"/>
              <a:t> web.</a:t>
            </a:r>
            <a:endParaRPr lang="vi-VN" sz="2000" dirty="0"/>
          </a:p>
          <a:p>
            <a:r>
              <a:rPr lang="en-US" sz="2000" dirty="0"/>
              <a:t>- Run </a:t>
            </a:r>
            <a:r>
              <a:rPr lang="en-US" sz="2000" dirty="0" err="1"/>
              <a:t>chương</a:t>
            </a:r>
            <a:r>
              <a:rPr lang="en-US" sz="2000" dirty="0"/>
              <a:t> </a:t>
            </a:r>
            <a:r>
              <a:rPr lang="en-US" sz="2000" dirty="0" err="1"/>
              <a:t>trình</a:t>
            </a:r>
            <a:r>
              <a:rPr lang="en-US" sz="2000" dirty="0"/>
              <a:t> </a:t>
            </a:r>
            <a:r>
              <a:rPr lang="en-US" sz="2000" dirty="0" err="1"/>
              <a:t>với</a:t>
            </a:r>
            <a:r>
              <a:rPr lang="en-US" sz="2000" dirty="0"/>
              <a:t> </a:t>
            </a:r>
            <a:r>
              <a:rPr lang="en-US" sz="2000" dirty="0" err="1"/>
              <a:t>cửa</a:t>
            </a:r>
            <a:r>
              <a:rPr lang="en-US" sz="2000" dirty="0"/>
              <a:t> </a:t>
            </a:r>
            <a:r>
              <a:rPr lang="en-US" sz="2000" dirty="0" err="1"/>
              <a:t>sổ</a:t>
            </a:r>
            <a:r>
              <a:rPr lang="en-US" sz="2000" dirty="0"/>
              <a:t> </a:t>
            </a:r>
            <a:r>
              <a:rPr lang="en-US" sz="2000" dirty="0" err="1"/>
              <a:t>đang</a:t>
            </a:r>
            <a:r>
              <a:rPr lang="en-US" sz="2000" dirty="0"/>
              <a:t> </a:t>
            </a:r>
            <a:r>
              <a:rPr lang="en-US" sz="2000" dirty="0" err="1"/>
              <a:t>thực</a:t>
            </a:r>
            <a:r>
              <a:rPr lang="en-US" sz="2000" dirty="0"/>
              <a:t> </a:t>
            </a:r>
            <a:r>
              <a:rPr lang="en-US" sz="2000" dirty="0" err="1"/>
              <a:t>hiện</a:t>
            </a:r>
            <a:r>
              <a:rPr lang="en-US" sz="2000" dirty="0"/>
              <a:t> </a:t>
            </a:r>
            <a:r>
              <a:rPr lang="en-US" sz="2000" dirty="0" err="1"/>
              <a:t>dòng</a:t>
            </a:r>
            <a:r>
              <a:rPr lang="en-US" sz="2000" dirty="0"/>
              <a:t> </a:t>
            </a:r>
            <a:r>
              <a:rPr lang="en-US" sz="2000" dirty="0" err="1"/>
              <a:t>lệnh</a:t>
            </a:r>
            <a:r>
              <a:rPr lang="en-US" sz="2000" dirty="0"/>
              <a:t> </a:t>
            </a:r>
            <a:r>
              <a:rPr lang="en-US" sz="2000" dirty="0" err="1"/>
              <a:t>là</a:t>
            </a:r>
            <a:r>
              <a:rPr lang="en-US" sz="2000" dirty="0"/>
              <a:t> </a:t>
            </a:r>
            <a:r>
              <a:rPr lang="en-US" sz="2000" dirty="0" err="1"/>
              <a:t>cửa</a:t>
            </a:r>
            <a:r>
              <a:rPr lang="en-US" sz="2000" dirty="0"/>
              <a:t> </a:t>
            </a:r>
            <a:r>
              <a:rPr lang="en-US" sz="2000" dirty="0" err="1"/>
              <a:t>sổ</a:t>
            </a:r>
            <a:r>
              <a:rPr lang="en-US" sz="2000" dirty="0"/>
              <a:t> </a:t>
            </a:r>
            <a:r>
              <a:rPr lang="en-US" sz="2000" dirty="0" err="1"/>
              <a:t>của</a:t>
            </a:r>
            <a:r>
              <a:rPr lang="en-US" sz="2000" dirty="0"/>
              <a:t> </a:t>
            </a:r>
            <a:r>
              <a:rPr lang="en-US" sz="2000" dirty="0" err="1"/>
              <a:t>các</a:t>
            </a:r>
            <a:r>
              <a:rPr lang="en-US" sz="2000" dirty="0"/>
              <a:t> </a:t>
            </a:r>
            <a:r>
              <a:rPr lang="en-US" sz="2000" dirty="0" err="1"/>
              <a:t>trang</a:t>
            </a:r>
            <a:r>
              <a:rPr lang="en-US" sz="2000" dirty="0"/>
              <a:t> .</a:t>
            </a:r>
            <a:r>
              <a:rPr lang="en-US" sz="2000" dirty="0" err="1"/>
              <a:t>jsp</a:t>
            </a:r>
            <a:r>
              <a:rPr lang="en-US" sz="2000" dirty="0"/>
              <a:t>.</a:t>
            </a:r>
            <a:endParaRPr lang="vi-VN" sz="2000" dirty="0"/>
          </a:p>
          <a:p>
            <a:r>
              <a:rPr lang="en-US" sz="2000" dirty="0"/>
              <a:t>- </a:t>
            </a:r>
            <a:r>
              <a:rPr lang="en-US" sz="2000" dirty="0" err="1"/>
              <a:t>Chọn</a:t>
            </a:r>
            <a:r>
              <a:rPr lang="en-US" sz="2000" dirty="0"/>
              <a:t> </a:t>
            </a:r>
            <a:r>
              <a:rPr lang="en-US" sz="2000" dirty="0" err="1"/>
              <a:t>dự</a:t>
            </a:r>
            <a:r>
              <a:rPr lang="en-US" sz="2000" dirty="0"/>
              <a:t> </a:t>
            </a:r>
            <a:r>
              <a:rPr lang="en-US" sz="2000" dirty="0" err="1"/>
              <a:t>án</a:t>
            </a:r>
            <a:r>
              <a:rPr lang="en-US" sz="2000" dirty="0"/>
              <a:t> </a:t>
            </a:r>
            <a:r>
              <a:rPr lang="en-US" sz="2000" dirty="0" err="1"/>
              <a:t>cần</a:t>
            </a:r>
            <a:r>
              <a:rPr lang="en-US" sz="2000" dirty="0"/>
              <a:t> </a:t>
            </a:r>
            <a:r>
              <a:rPr lang="en-US" sz="2000" dirty="0" err="1"/>
              <a:t>chạy</a:t>
            </a:r>
            <a:r>
              <a:rPr lang="en-US" sz="2000" dirty="0"/>
              <a:t>.</a:t>
            </a:r>
            <a:endParaRPr lang="vi-VN" sz="2000" dirty="0"/>
          </a:p>
          <a:p>
            <a:r>
              <a:rPr lang="en-US" sz="2000" dirty="0"/>
              <a:t>- Chon server Apache Tomcat v9.0 </a:t>
            </a:r>
            <a:r>
              <a:rPr lang="en-US" sz="2000" dirty="0" err="1"/>
              <a:t>localhost</a:t>
            </a:r>
            <a:r>
              <a:rPr lang="en-US" sz="2000" dirty="0"/>
              <a:t> </a:t>
            </a:r>
            <a:r>
              <a:rPr lang="en-US" sz="2000" dirty="0" err="1"/>
              <a:t>để</a:t>
            </a:r>
            <a:r>
              <a:rPr lang="en-US" sz="2000" dirty="0"/>
              <a:t> </a:t>
            </a:r>
            <a:r>
              <a:rPr lang="en-US" sz="2000" dirty="0" err="1"/>
              <a:t>khởi</a:t>
            </a:r>
            <a:r>
              <a:rPr lang="en-US" sz="2000" dirty="0"/>
              <a:t> </a:t>
            </a:r>
            <a:r>
              <a:rPr lang="en-US" sz="2000" dirty="0" err="1"/>
              <a:t>chạy</a:t>
            </a:r>
            <a:r>
              <a:rPr lang="en-US" sz="2000" dirty="0"/>
              <a:t> </a:t>
            </a:r>
            <a:r>
              <a:rPr lang="en-US" sz="2000" dirty="0" err="1"/>
              <a:t>dự</a:t>
            </a:r>
            <a:r>
              <a:rPr lang="en-US" sz="2000" dirty="0"/>
              <a:t> </a:t>
            </a:r>
            <a:r>
              <a:rPr lang="en-US" sz="2000" dirty="0" err="1"/>
              <a:t>án</a:t>
            </a:r>
            <a:r>
              <a:rPr lang="en-US" sz="2000" dirty="0"/>
              <a:t>.</a:t>
            </a:r>
            <a:endParaRPr lang="vi-VN" sz="2000" dirty="0"/>
          </a:p>
          <a:p>
            <a:r>
              <a:rPr lang="en-US" sz="2000" dirty="0"/>
              <a:t>- </a:t>
            </a:r>
            <a:r>
              <a:rPr lang="en-US" sz="2000" dirty="0" err="1"/>
              <a:t>Mở</a:t>
            </a:r>
            <a:r>
              <a:rPr lang="en-US" sz="2000" dirty="0"/>
              <a:t> </a:t>
            </a:r>
            <a:r>
              <a:rPr lang="en-US" sz="2000" dirty="0" err="1"/>
              <a:t>một</a:t>
            </a:r>
            <a:r>
              <a:rPr lang="en-US" sz="2000" dirty="0"/>
              <a:t> </a:t>
            </a:r>
            <a:r>
              <a:rPr lang="en-US" sz="2000" dirty="0" err="1"/>
              <a:t>trình</a:t>
            </a:r>
            <a:r>
              <a:rPr lang="en-US" sz="2000" dirty="0"/>
              <a:t> </a:t>
            </a:r>
            <a:r>
              <a:rPr lang="en-US" sz="2000" dirty="0" err="1"/>
              <a:t>duyệt</a:t>
            </a:r>
            <a:r>
              <a:rPr lang="en-US" sz="2000" dirty="0"/>
              <a:t> </a:t>
            </a:r>
            <a:r>
              <a:rPr lang="en-US" sz="2000" dirty="0" err="1"/>
              <a:t>và</a:t>
            </a:r>
            <a:r>
              <a:rPr lang="en-US" sz="2000" dirty="0"/>
              <a:t> </a:t>
            </a:r>
            <a:r>
              <a:rPr lang="en-US" sz="2000" dirty="0" err="1"/>
              <a:t>chờ</a:t>
            </a:r>
            <a:r>
              <a:rPr lang="en-US" sz="2000" dirty="0"/>
              <a:t> server </a:t>
            </a:r>
            <a:r>
              <a:rPr lang="en-US" sz="2000" dirty="0" err="1"/>
              <a:t>khởi</a:t>
            </a:r>
            <a:r>
              <a:rPr lang="en-US" sz="2000" dirty="0"/>
              <a:t> </a:t>
            </a:r>
            <a:r>
              <a:rPr lang="en-US" sz="2000" dirty="0" err="1"/>
              <a:t>động</a:t>
            </a:r>
            <a:r>
              <a:rPr lang="en-US" sz="2000" dirty="0"/>
              <a:t>.</a:t>
            </a:r>
            <a:endParaRPr lang="vi-VN" sz="2000" dirty="0"/>
          </a:p>
          <a:p>
            <a:pPr algn="just"/>
            <a:endParaRPr lang="vi-VN" sz="2000" dirty="0">
              <a:solidFill>
                <a:srgbClr val="25212A"/>
              </a:solidFill>
              <a:latin typeface="Times New Roman" panose="02020603050405020304" pitchFamily="18" charset="0"/>
            </a:endParaRPr>
          </a:p>
        </p:txBody>
      </p:sp>
    </p:spTree>
    <p:extLst>
      <p:ext uri="{BB962C8B-B14F-4D97-AF65-F5344CB8AC3E}">
        <p14:creationId xmlns:p14="http://schemas.microsoft.com/office/powerpoint/2010/main" val="2627710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2376985" y="2294327"/>
            <a:ext cx="283019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Trang Home</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home.jsp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139" descr="Home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326" y="2924980"/>
            <a:ext cx="4686300"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85515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063992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997868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1.1. Lý do chọn đề tài.</a:t>
            </a:r>
            <a:endParaRPr lang="vi-VN" dirty="0"/>
          </a:p>
        </p:txBody>
      </p:sp>
      <p:sp>
        <p:nvSpPr>
          <p:cNvPr id="5" name="Rectangle 4"/>
          <p:cNvSpPr/>
          <p:nvPr/>
        </p:nvSpPr>
        <p:spPr>
          <a:xfrm>
            <a:off x="2197922" y="2296573"/>
            <a:ext cx="9075129" cy="1015663"/>
          </a:xfrm>
          <a:prstGeom prst="rect">
            <a:avLst/>
          </a:prstGeom>
        </p:spPr>
        <p:txBody>
          <a:bodyPr wrap="square">
            <a:spAutoFit/>
          </a:bodyPr>
          <a:lstStyle/>
          <a:p>
            <a:r>
              <a:rPr lang="vi-VN" sz="2000" dirty="0" smtClean="0">
                <a:effectLst/>
                <a:latin typeface="Times New Roman" panose="02020603050405020304" pitchFamily="18" charset="0"/>
                <a:ea typeface="Times New Roman" panose="02020603050405020304" pitchFamily="18" charset="0"/>
              </a:rPr>
              <a:t>Với vị thế đang càng đi lên của Khoa học kỹ thuật, đặc biệt là Công nghệ thông tin với những ứng dụng Công nghệ thông tin vào các lĩnh vực đời sống đã góp phần to lớn cho sự nghiệp phát triển con người.</a:t>
            </a:r>
            <a:endParaRPr lang="vi-VN" sz="2000" dirty="0"/>
          </a:p>
        </p:txBody>
      </p:sp>
      <p:sp>
        <p:nvSpPr>
          <p:cNvPr id="7" name="Rectangle 6"/>
          <p:cNvSpPr/>
          <p:nvPr/>
        </p:nvSpPr>
        <p:spPr>
          <a:xfrm>
            <a:off x="2197921" y="3312236"/>
            <a:ext cx="9075129" cy="1938992"/>
          </a:xfrm>
          <a:prstGeom prst="rect">
            <a:avLst/>
          </a:prstGeom>
        </p:spPr>
        <p:txBody>
          <a:bodyPr wrap="square">
            <a:spAutoFit/>
          </a:bodyPr>
          <a:lstStyle/>
          <a:p>
            <a:pPr algn="just"/>
            <a:r>
              <a:rPr lang="vi-VN" sz="2000" dirty="0" smtClean="0">
                <a:solidFill>
                  <a:srgbClr val="000000"/>
                </a:solidFill>
                <a:effectLst/>
                <a:latin typeface="Times New Roman" panose="02020603050405020304" pitchFamily="18" charset="0"/>
                <a:ea typeface="Times New Roman" panose="02020603050405020304" pitchFamily="18" charset="0"/>
              </a:rPr>
              <a:t>Thời đại công nghệ 4.0 đang phát triển từng ngày. Do đó, cả chủ doanh nghiệp và khách hàng đều đang thay đổi dần thói quen của mình trong cuộc sống. Chính vì vậy mà không chỉ riêng ngành du lịch, bất cứ ngành kinh doanh nào cũng đang ứng dụng công nghệ thông tin, phủ sóng thông tin trên khắp internet. Ngay thời điểm này, việc thiết kế website khách sạn hay thiết kế trang web resort, homestay là điều rất cần thiết</a:t>
            </a:r>
            <a:r>
              <a:rPr lang="vi-VN" sz="2000" dirty="0" smtClean="0">
                <a:effectLst/>
                <a:latin typeface="Times New Roman" panose="02020603050405020304" pitchFamily="18" charset="0"/>
                <a:ea typeface="Times New Roman" panose="02020603050405020304" pitchFamily="18" charset="0"/>
              </a:rPr>
              <a:t>.</a:t>
            </a:r>
            <a:endParaRPr lang="vi-VN" sz="2000" dirty="0"/>
          </a:p>
        </p:txBody>
      </p:sp>
    </p:spTree>
    <p:extLst>
      <p:ext uri="{BB962C8B-B14F-4D97-AF65-F5344CB8AC3E}">
        <p14:creationId xmlns:p14="http://schemas.microsoft.com/office/powerpoint/2010/main" val="3214495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2"/>
          <p:cNvSpPr>
            <a:spLocks noChangeArrowheads="1"/>
          </p:cNvSpPr>
          <p:nvPr/>
        </p:nvSpPr>
        <p:spPr bwMode="auto">
          <a:xfrm>
            <a:off x="2405575" y="2330924"/>
            <a:ext cx="37561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Các trang Service, Contact, Room:</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2000" b="0" i="0" u="none" strike="noStrike" cap="none" normalizeH="0" baseline="0" dirty="0" smtClean="0">
              <a:ln>
                <a:noFill/>
              </a:ln>
              <a:solidFill>
                <a:schemeClr val="tx1"/>
              </a:solidFill>
              <a:effectLst/>
              <a:latin typeface="+mj-lt"/>
            </a:endParaRPr>
          </a:p>
        </p:txBody>
      </p:sp>
      <p:pic>
        <p:nvPicPr>
          <p:cNvPr id="3073" name="Picture 141" descr="ServiceContactRoom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011" y="2866031"/>
            <a:ext cx="5238445" cy="29473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177399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498713"/>
            <a:ext cx="255929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login và signUp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142" descr="LoginSign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720" y="2960140"/>
            <a:ext cx="5046103" cy="2842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1378036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a:latin typeface="Times New Roman" panose="02020603050405020304" pitchFamily="18" charset="0"/>
                <a:ea typeface="Times New Roman" panose="02020603050405020304" pitchFamily="18" charset="0"/>
              </a:rPr>
              <a:t>Trang lỗi khi không xác thực và không đủ quyền thực thi (404.jsp): Gồm thông báo lỗi, nút RETURN HOME và nút BACK TO LOGIN.</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3980875" y="3072149"/>
            <a:ext cx="5245011" cy="2593612"/>
          </a:xfrm>
          <a:prstGeom prst="rect">
            <a:avLst/>
          </a:prstGeom>
        </p:spPr>
      </p:pic>
    </p:spTree>
    <p:extLst>
      <p:ext uri="{BB962C8B-B14F-4D97-AF65-F5344CB8AC3E}">
        <p14:creationId xmlns:p14="http://schemas.microsoft.com/office/powerpoint/2010/main" val="17676612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Danh sách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3772629" y="3181332"/>
            <a:ext cx="5657973" cy="2382073"/>
          </a:xfrm>
          <a:prstGeom prst="rect">
            <a:avLst/>
          </a:prstGeom>
        </p:spPr>
      </p:pic>
    </p:spTree>
    <p:extLst>
      <p:ext uri="{BB962C8B-B14F-4D97-AF65-F5344CB8AC3E}">
        <p14:creationId xmlns:p14="http://schemas.microsoft.com/office/powerpoint/2010/main" val="3246352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Thêm mới dữ liệu:</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4761112" y="2765777"/>
            <a:ext cx="4312920" cy="3001645"/>
          </a:xfrm>
          <a:prstGeom prst="rect">
            <a:avLst/>
          </a:prstGeom>
        </p:spPr>
      </p:pic>
    </p:spTree>
    <p:extLst>
      <p:ext uri="{BB962C8B-B14F-4D97-AF65-F5344CB8AC3E}">
        <p14:creationId xmlns:p14="http://schemas.microsoft.com/office/powerpoint/2010/main" val="13741894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a:t>
            </a:r>
            <a:r>
              <a:rPr lang="vi-VN" dirty="0" smtClean="0"/>
              <a:t>.2.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Sửa đổi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4693052" y="2765077"/>
            <a:ext cx="4382709" cy="3042560"/>
          </a:xfrm>
          <a:prstGeom prst="rect">
            <a:avLst/>
          </a:prstGeom>
        </p:spPr>
      </p:pic>
    </p:spTree>
    <p:extLst>
      <p:ext uri="{BB962C8B-B14F-4D97-AF65-F5344CB8AC3E}">
        <p14:creationId xmlns:p14="http://schemas.microsoft.com/office/powerpoint/2010/main" val="37222075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1">
            <a:extLst>
              <a:ext uri="{FF2B5EF4-FFF2-40B4-BE49-F238E27FC236}">
                <a16:creationId xmlns:a16="http://schemas.microsoft.com/office/drawing/2014/main" xmlns="" id="{44C897C4-8B81-B20F-ADF1-B22A5BAA25DB}"/>
              </a:ext>
            </a:extLst>
          </p:cNvPr>
          <p:cNvSpPr txBox="1"/>
          <p:nvPr/>
        </p:nvSpPr>
        <p:spPr>
          <a:xfrm>
            <a:off x="2209489" y="2344544"/>
            <a:ext cx="7937811" cy="1569660"/>
          </a:xfrm>
          <a:prstGeom prst="rect">
            <a:avLst/>
          </a:prstGeom>
          <a:noFill/>
        </p:spPr>
        <p:txBody>
          <a:bodyPr wrap="square" rtlCol="0">
            <a:spAutoFit/>
          </a:bodyPr>
          <a:lstStyle/>
          <a:p>
            <a:r>
              <a:rPr lang="vi-VN" sz="9600" dirty="0">
                <a:solidFill>
                  <a:srgbClr val="FFFFFF"/>
                </a:solidFill>
                <a:latin typeface="Amatic SC" panose="00000500000000000000" pitchFamily="2" charset="-79"/>
                <a:cs typeface="Amatic SC" panose="00000500000000000000" pitchFamily="2" charset="-79"/>
              </a:rPr>
              <a:t>THANK YOU </a:t>
            </a:r>
          </a:p>
        </p:txBody>
      </p:sp>
    </p:spTree>
    <p:extLst>
      <p:ext uri="{BB962C8B-B14F-4D97-AF65-F5344CB8AC3E}">
        <p14:creationId xmlns:p14="http://schemas.microsoft.com/office/powerpoint/2010/main" val="1968702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1.2. Mục tiêu và đối tượng nghiên cứu.</a:t>
            </a:r>
            <a:endParaRPr lang="vi-VN" dirty="0"/>
          </a:p>
        </p:txBody>
      </p:sp>
      <p:sp>
        <p:nvSpPr>
          <p:cNvPr id="3" name="Rectangle 2"/>
          <p:cNvSpPr/>
          <p:nvPr/>
        </p:nvSpPr>
        <p:spPr>
          <a:xfrm>
            <a:off x="2447497" y="2284946"/>
            <a:ext cx="8525301" cy="3139321"/>
          </a:xfrm>
          <a:prstGeom prst="rect">
            <a:avLst/>
          </a:prstGeom>
        </p:spPr>
        <p:txBody>
          <a:bodyPr wrap="square">
            <a:spAutoFit/>
          </a:bodyPr>
          <a:lstStyle/>
          <a:p>
            <a:pPr>
              <a:lnSpc>
                <a:spcPct val="200000"/>
              </a:lnSpc>
            </a:pPr>
            <a:r>
              <a:rPr lang="vi-VN" sz="2000" b="1" dirty="0" smtClean="0">
                <a:effectLst/>
                <a:latin typeface="+mj-lt"/>
                <a:ea typeface="Times New Roman" panose="02020603050405020304" pitchFamily="18" charset="0"/>
              </a:rPr>
              <a:t>Mục tiêu:</a:t>
            </a:r>
          </a:p>
          <a:p>
            <a:pPr marL="342900" indent="-342900" algn="just">
              <a:buFont typeface="Arial" panose="020B0604020202020204" pitchFamily="34" charset="0"/>
              <a:buChar char="•"/>
            </a:pPr>
            <a:r>
              <a:rPr lang="vi-VN" sz="2000" dirty="0" smtClean="0">
                <a:effectLst/>
                <a:latin typeface="+mj-lt"/>
                <a:ea typeface="Times New Roman" panose="02020603050405020304" pitchFamily="18" charset="0"/>
              </a:rPr>
              <a:t>Xây dựng một hệ thống giúp bản thân có thêm khả năng sáng tạo, tư duy thông qua thiết kế giao diện tương tác với người dùng, vận dụng kiến thức bản thân vào thực tiễn.</a:t>
            </a:r>
          </a:p>
          <a:p>
            <a:pPr marL="342900" indent="-342900" algn="just">
              <a:buFont typeface="Arial" panose="020B0604020202020204" pitchFamily="34" charset="0"/>
              <a:buChar char="•"/>
            </a:pPr>
            <a:r>
              <a:rPr lang="vi-VN" sz="2000" dirty="0">
                <a:latin typeface="+mj-lt"/>
              </a:rPr>
              <a:t>Thiết kế một trang mạng hoàn chỉnh, bắt mắt</a:t>
            </a:r>
            <a:r>
              <a:rPr lang="vi-VN" sz="2000" dirty="0" smtClean="0">
                <a:latin typeface="+mj-lt"/>
              </a:rPr>
              <a:t>.</a:t>
            </a:r>
          </a:p>
          <a:p>
            <a:pPr>
              <a:lnSpc>
                <a:spcPct val="200000"/>
              </a:lnSpc>
            </a:pPr>
            <a:r>
              <a:rPr lang="vi-VN" sz="2000" b="1" dirty="0" smtClean="0">
                <a:latin typeface="+mj-lt"/>
              </a:rPr>
              <a:t>Đối tượng:</a:t>
            </a:r>
            <a:endParaRPr lang="vi-VN" sz="2000" b="1" dirty="0">
              <a:latin typeface="+mj-lt"/>
            </a:endParaRPr>
          </a:p>
          <a:p>
            <a:pPr marL="342900" lvl="0" indent="-342900">
              <a:buFont typeface="Arial" panose="020B0604020202020204" pitchFamily="34" charset="0"/>
              <a:buChar char="•"/>
            </a:pPr>
            <a:r>
              <a:rPr lang="vi-VN" sz="2000" dirty="0">
                <a:latin typeface="+mj-lt"/>
              </a:rPr>
              <a:t>Hướng đến những người yêu thích du lịch và nghỉ dưỡng.</a:t>
            </a:r>
          </a:p>
          <a:p>
            <a:endParaRPr lang="vi-VN" dirty="0"/>
          </a:p>
        </p:txBody>
      </p:sp>
    </p:spTree>
    <p:extLst>
      <p:ext uri="{BB962C8B-B14F-4D97-AF65-F5344CB8AC3E}">
        <p14:creationId xmlns:p14="http://schemas.microsoft.com/office/powerpoint/2010/main" val="247849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xmlns="" id="{93C3E5A1-859F-5095-132C-20D9905F9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50" y="666750"/>
            <a:ext cx="6656947" cy="5429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8;p37"/>
          <p:cNvSpPr/>
          <p:nvPr/>
        </p:nvSpPr>
        <p:spPr>
          <a:xfrm flipH="1">
            <a:off x="1589031" y="4004747"/>
            <a:ext cx="4926068" cy="2091253"/>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a:solidFill>
                <a:srgbClr val="25212A"/>
              </a:solidFill>
            </a:endParaRPr>
          </a:p>
        </p:txBody>
      </p:sp>
      <p:grpSp>
        <p:nvGrpSpPr>
          <p:cNvPr id="5" name="Google Shape;299;p37"/>
          <p:cNvGrpSpPr/>
          <p:nvPr/>
        </p:nvGrpSpPr>
        <p:grpSpPr>
          <a:xfrm flipH="1">
            <a:off x="4146672" y="666750"/>
            <a:ext cx="7199866" cy="4712480"/>
            <a:chOff x="269813" y="-72500"/>
            <a:chExt cx="10483173" cy="5623946"/>
          </a:xfrm>
        </p:grpSpPr>
        <p:sp>
          <p:nvSpPr>
            <p:cNvPr id="6" name="Google Shape;300;p37"/>
            <p:cNvSpPr/>
            <p:nvPr/>
          </p:nvSpPr>
          <p:spPr>
            <a:xfrm rot="21180019">
              <a:off x="2734965" y="32079"/>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dirty="0">
                <a:solidFill>
                  <a:srgbClr val="25212A"/>
                </a:solidFill>
              </a:endParaRPr>
            </a:p>
          </p:txBody>
        </p:sp>
        <p:sp>
          <p:nvSpPr>
            <p:cNvPr id="7" name="Google Shape;301;p37"/>
            <p:cNvSpPr/>
            <p:nvPr/>
          </p:nvSpPr>
          <p:spPr>
            <a:xfrm>
              <a:off x="269813"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endParaRPr>
                <a:solidFill>
                  <a:srgbClr val="25212A"/>
                </a:solidFill>
              </a:endParaRPr>
            </a:p>
          </p:txBody>
        </p:sp>
      </p:grpSp>
      <p:sp>
        <p:nvSpPr>
          <p:cNvPr id="8" name="Hộp Văn bản 4">
            <a:extLst>
              <a:ext uri="{FF2B5EF4-FFF2-40B4-BE49-F238E27FC236}">
                <a16:creationId xmlns:a16="http://schemas.microsoft.com/office/drawing/2014/main" xmlns="" id="{46920CDD-5CE0-7189-C04B-CE282F33863A}"/>
              </a:ext>
            </a:extLst>
          </p:cNvPr>
          <p:cNvSpPr txBox="1"/>
          <p:nvPr/>
        </p:nvSpPr>
        <p:spPr>
          <a:xfrm>
            <a:off x="8593164" y="2802281"/>
            <a:ext cx="2733046" cy="830997"/>
          </a:xfrm>
          <a:prstGeom prst="rect">
            <a:avLst/>
          </a:prstGeom>
          <a:noFill/>
        </p:spPr>
        <p:txBody>
          <a:bodyPr wrap="square" rtlCol="0">
            <a:spAutoFit/>
          </a:bodyPr>
          <a:lstStyle/>
          <a:p>
            <a:pPr algn="ctr"/>
            <a:r>
              <a:rPr lang="vi-VN" sz="2400" b="1" dirty="0" smtClean="0">
                <a:solidFill>
                  <a:srgbClr val="25212A"/>
                </a:solidFill>
              </a:rPr>
              <a:t>CƠ SỞ </a:t>
            </a:r>
          </a:p>
          <a:p>
            <a:pPr algn="ctr"/>
            <a:r>
              <a:rPr lang="vi-VN" sz="2400" b="1" dirty="0" smtClean="0">
                <a:solidFill>
                  <a:srgbClr val="25212A"/>
                </a:solidFill>
              </a:rPr>
              <a:t>LÝ THUYẾT</a:t>
            </a:r>
            <a:endParaRPr lang="vi-VN" sz="2400" b="1" dirty="0">
              <a:solidFill>
                <a:srgbClr val="25212A"/>
              </a:solidFill>
            </a:endParaRPr>
          </a:p>
        </p:txBody>
      </p:sp>
      <p:sp>
        <p:nvSpPr>
          <p:cNvPr id="15" name="Hộp Văn bản 9">
            <a:extLst>
              <a:ext uri="{FF2B5EF4-FFF2-40B4-BE49-F238E27FC236}">
                <a16:creationId xmlns:a16="http://schemas.microsoft.com/office/drawing/2014/main" xmlns="" id="{9A13E783-BA5E-2C50-16B5-F80A595B2CD2}"/>
              </a:ext>
            </a:extLst>
          </p:cNvPr>
          <p:cNvSpPr txBox="1"/>
          <p:nvPr/>
        </p:nvSpPr>
        <p:spPr>
          <a:xfrm>
            <a:off x="8537676" y="985451"/>
            <a:ext cx="5870448" cy="1323439"/>
          </a:xfrm>
          <a:prstGeom prst="rect">
            <a:avLst/>
          </a:prstGeom>
          <a:noFill/>
        </p:spPr>
        <p:txBody>
          <a:bodyPr wrap="square">
            <a:spAutoFit/>
          </a:bodyPr>
          <a:lstStyle/>
          <a:p>
            <a:r>
              <a:rPr lang="vi-VN" sz="8000" b="1" dirty="0">
                <a:solidFill>
                  <a:srgbClr val="25212A"/>
                </a:solidFill>
              </a:rPr>
              <a:t>02</a:t>
            </a:r>
          </a:p>
        </p:txBody>
      </p:sp>
    </p:spTree>
    <p:extLst>
      <p:ext uri="{BB962C8B-B14F-4D97-AF65-F5344CB8AC3E}">
        <p14:creationId xmlns:p14="http://schemas.microsoft.com/office/powerpoint/2010/main" val="1989362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Ứng dụng Eclipse:</a:t>
            </a:r>
            <a:endParaRPr lang="vi-VN" sz="2000" dirty="0">
              <a:solidFill>
                <a:srgbClr val="25212A"/>
              </a:solidFill>
            </a:endParaRPr>
          </a:p>
        </p:txBody>
      </p:sp>
      <p:sp>
        <p:nvSpPr>
          <p:cNvPr id="3" name="Rectangle 2"/>
          <p:cNvSpPr/>
          <p:nvPr/>
        </p:nvSpPr>
        <p:spPr>
          <a:xfrm>
            <a:off x="2462412" y="3052069"/>
            <a:ext cx="3725206" cy="1938992"/>
          </a:xfrm>
          <a:prstGeom prst="rect">
            <a:avLst/>
          </a:prstGeom>
        </p:spPr>
        <p:txBody>
          <a:bodyPr wrap="square">
            <a:spAutoFit/>
          </a:bodyPr>
          <a:lstStyle/>
          <a:p>
            <a:pPr algn="just"/>
            <a:r>
              <a:rPr lang="vi-VN" sz="2000" b="0" i="0" dirty="0" smtClean="0">
                <a:effectLst/>
                <a:latin typeface="+mj-lt"/>
              </a:rPr>
              <a:t>Eclipse là một môi trường phát triển tích hợp dùng cho lập trình máy tính, Nó chứa một không gian làm việc cơ sở và một hệ thống plug-in để mở rộng để tùy chỉnh môi trường.</a:t>
            </a:r>
            <a:endParaRPr lang="vi-VN" sz="2000" dirty="0">
              <a:latin typeface="+mj-lt"/>
            </a:endParaRPr>
          </a:p>
        </p:txBody>
      </p:sp>
      <p:pic>
        <p:nvPicPr>
          <p:cNvPr id="6" name="Picture 5"/>
          <p:cNvPicPr>
            <a:picLocks noChangeAspect="1"/>
          </p:cNvPicPr>
          <p:nvPr/>
        </p:nvPicPr>
        <p:blipFill>
          <a:blip r:embed="rId3"/>
          <a:stretch>
            <a:fillRect/>
          </a:stretch>
        </p:blipFill>
        <p:spPr>
          <a:xfrm>
            <a:off x="7087045" y="2821415"/>
            <a:ext cx="3448050" cy="2400300"/>
          </a:xfrm>
          <a:prstGeom prst="rect">
            <a:avLst/>
          </a:prstGeom>
        </p:spPr>
      </p:pic>
    </p:spTree>
    <p:extLst>
      <p:ext uri="{BB962C8B-B14F-4D97-AF65-F5344CB8AC3E}">
        <p14:creationId xmlns:p14="http://schemas.microsoft.com/office/powerpoint/2010/main" val="2137452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Ứng dụng </a:t>
            </a:r>
            <a:r>
              <a:rPr lang="vi-VN" sz="2000" dirty="0" smtClean="0">
                <a:solidFill>
                  <a:srgbClr val="25212A"/>
                </a:solidFill>
                <a:latin typeface="Times New Roman" panose="02020603050405020304" pitchFamily="18" charset="0"/>
              </a:rPr>
              <a:t>MySQL:</a:t>
            </a:r>
            <a:endParaRPr lang="vi-VN" sz="2000" dirty="0">
              <a:solidFill>
                <a:srgbClr val="25212A"/>
              </a:solidFill>
            </a:endParaRPr>
          </a:p>
        </p:txBody>
      </p:sp>
      <p:sp>
        <p:nvSpPr>
          <p:cNvPr id="3" name="Rectangle 2"/>
          <p:cNvSpPr/>
          <p:nvPr/>
        </p:nvSpPr>
        <p:spPr>
          <a:xfrm>
            <a:off x="2462412" y="3052069"/>
            <a:ext cx="3725206" cy="1631216"/>
          </a:xfrm>
          <a:prstGeom prst="rect">
            <a:avLst/>
          </a:prstGeom>
        </p:spPr>
        <p:txBody>
          <a:bodyPr wrap="square">
            <a:spAutoFit/>
          </a:bodyPr>
          <a:lstStyle/>
          <a:p>
            <a:pPr algn="just"/>
            <a:r>
              <a:rPr lang="vi-VN" sz="2000" dirty="0">
                <a:latin typeface="+mj-lt"/>
              </a:rPr>
              <a:t>MySQL là hệ quản trị cơ sở dữ liệu tự do nguồn mở phổ biến nhất thế giới và được các nhà phát triển rất ưa chuộng trong quá trình phát triển ứng dụng.</a:t>
            </a:r>
          </a:p>
        </p:txBody>
      </p:sp>
      <p:pic>
        <p:nvPicPr>
          <p:cNvPr id="4" name="Picture 3"/>
          <p:cNvPicPr>
            <a:picLocks noChangeAspect="1"/>
          </p:cNvPicPr>
          <p:nvPr/>
        </p:nvPicPr>
        <p:blipFill>
          <a:blip r:embed="rId3"/>
          <a:stretch>
            <a:fillRect/>
          </a:stretch>
        </p:blipFill>
        <p:spPr>
          <a:xfrm>
            <a:off x="6827017" y="2928695"/>
            <a:ext cx="3912352" cy="2198253"/>
          </a:xfrm>
          <a:prstGeom prst="rect">
            <a:avLst/>
          </a:prstGeom>
        </p:spPr>
      </p:pic>
    </p:spTree>
    <p:extLst>
      <p:ext uri="{BB962C8B-B14F-4D97-AF65-F5344CB8AC3E}">
        <p14:creationId xmlns:p14="http://schemas.microsoft.com/office/powerpoint/2010/main" val="1440067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3908762"/>
          </a:xfrm>
          <a:prstGeom prst="rect">
            <a:avLst/>
          </a:prstGeom>
        </p:spPr>
        <p:txBody>
          <a:bodyPr wrap="square">
            <a:spAutoFit/>
          </a:bodyPr>
          <a:lstStyle/>
          <a:p>
            <a:r>
              <a:rPr lang="vi-VN" sz="2000" b="1" dirty="0" smtClean="0">
                <a:solidFill>
                  <a:srgbClr val="25212A"/>
                </a:solidFill>
                <a:latin typeface="Times New Roman" panose="02020603050405020304" pitchFamily="18" charset="0"/>
                <a:ea typeface="Times New Roman" panose="02020603050405020304" pitchFamily="18" charset="0"/>
              </a:rPr>
              <a:t>- Java Servlet:</a:t>
            </a:r>
            <a:r>
              <a:rPr lang="vi-VN" sz="2000" dirty="0">
                <a:latin typeface="+mj-lt"/>
              </a:rPr>
              <a:t>Servlet có thể được mô tả bằng nhiều cách, tùy thuộc vào ngữ cảnh:</a:t>
            </a:r>
          </a:p>
          <a:p>
            <a:pPr marL="800100" lvl="1" indent="-342900" algn="just">
              <a:lnSpc>
                <a:spcPct val="150000"/>
              </a:lnSpc>
              <a:buFont typeface="Arial" panose="020B0604020202020204" pitchFamily="34" charset="0"/>
              <a:buChar char="•"/>
            </a:pPr>
            <a:r>
              <a:rPr lang="vi-VN" sz="2000" dirty="0">
                <a:latin typeface="+mj-lt"/>
              </a:rPr>
              <a:t>Một công nghệ được sử dụng để tạo ra ứng dụng web.</a:t>
            </a:r>
          </a:p>
          <a:p>
            <a:pPr marL="800100" lvl="1" indent="-342900" algn="just">
              <a:lnSpc>
                <a:spcPct val="150000"/>
              </a:lnSpc>
              <a:buFont typeface="Arial" panose="020B0604020202020204" pitchFamily="34" charset="0"/>
              <a:buChar char="•"/>
            </a:pPr>
            <a:r>
              <a:rPr lang="vi-VN" sz="2000" dirty="0">
                <a:latin typeface="+mj-lt"/>
              </a:rPr>
              <a:t>Một API cung cấp các interface và lớp bao gồm các tài liệu.</a:t>
            </a:r>
          </a:p>
          <a:p>
            <a:pPr marL="800100" lvl="1" indent="-342900" algn="just">
              <a:lnSpc>
                <a:spcPct val="150000"/>
              </a:lnSpc>
              <a:buFont typeface="Arial" panose="020B0604020202020204" pitchFamily="34" charset="0"/>
              <a:buChar char="•"/>
            </a:pPr>
            <a:r>
              <a:rPr lang="vi-VN" sz="2000" dirty="0">
                <a:latin typeface="+mj-lt"/>
              </a:rPr>
              <a:t>Một thành phần web được triển khai trên máy chủ để tạo ra trang web động. Có nhiều interface và các lớp trong API servlet như Servlet, GenericServlet, HttpServlet, ServletRequest, ServletResponse, …</a:t>
            </a:r>
          </a:p>
          <a:p>
            <a:pPr>
              <a:lnSpc>
                <a:spcPct val="200000"/>
              </a:lnSpc>
            </a:pPr>
            <a:endParaRPr lang="vi-VN" sz="2000" dirty="0">
              <a:solidFill>
                <a:srgbClr val="25212A"/>
              </a:solidFill>
              <a:latin typeface="Times New Roman" panose="02020603050405020304" pitchFamily="18" charset="0"/>
            </a:endParaRPr>
          </a:p>
          <a:p>
            <a:endParaRPr lang="vi-VN" dirty="0">
              <a:solidFill>
                <a:srgbClr val="25212A"/>
              </a:solidFill>
            </a:endParaRPr>
          </a:p>
        </p:txBody>
      </p:sp>
    </p:spTree>
    <p:extLst>
      <p:ext uri="{BB962C8B-B14F-4D97-AF65-F5344CB8AC3E}">
        <p14:creationId xmlns:p14="http://schemas.microsoft.com/office/powerpoint/2010/main" val="201953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2.xml><?xml version="1.0" encoding="utf-8"?>
<a:theme xmlns:a="http://schemas.openxmlformats.org/drawingml/2006/main" name="1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3.xml><?xml version="1.0" encoding="utf-8"?>
<a:theme xmlns:a="http://schemas.openxmlformats.org/drawingml/2006/main" name="2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4.xml><?xml version="1.0" encoding="utf-8"?>
<a:theme xmlns:a="http://schemas.openxmlformats.org/drawingml/2006/main" name="3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2867</Words>
  <Application>Microsoft Office PowerPoint</Application>
  <PresentationFormat>Widescreen</PresentationFormat>
  <Paragraphs>272</Paragraphs>
  <Slides>46</Slides>
  <Notes>39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46</vt:i4>
      </vt:variant>
    </vt:vector>
  </HeadingPairs>
  <TitlesOfParts>
    <vt:vector size="62" baseType="lpstr">
      <vt:lpstr>Amatic SC</vt:lpstr>
      <vt:lpstr>Arial</vt:lpstr>
      <vt:lpstr>Calibri</vt:lpstr>
      <vt:lpstr>Courier New</vt:lpstr>
      <vt:lpstr>Josefin Sans</vt:lpstr>
      <vt:lpstr>Lato</vt:lpstr>
      <vt:lpstr>Oswald</vt:lpstr>
      <vt:lpstr>Symbol</vt:lpstr>
      <vt:lpstr>Tahoma</vt:lpstr>
      <vt:lpstr>Times New Roman</vt:lpstr>
      <vt:lpstr>Tinos</vt:lpstr>
      <vt:lpstr>Wingdings</vt:lpstr>
      <vt:lpstr>Theme2</vt:lpstr>
      <vt:lpstr>1_Theme2</vt:lpstr>
      <vt:lpstr>2_Theme2</vt:lpstr>
      <vt:lpstr>3_Theme2</vt:lpstr>
      <vt:lpstr>ĐỒ ÁN CHUYÊN NGÀNH</vt:lpstr>
      <vt:lpstr>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dc:creator>HUY</dc:creator>
  <cp:lastModifiedBy>HUY</cp:lastModifiedBy>
  <cp:revision>11</cp:revision>
  <dcterms:created xsi:type="dcterms:W3CDTF">2022-12-26T07:01:09Z</dcterms:created>
  <dcterms:modified xsi:type="dcterms:W3CDTF">2022-12-29T03:09:47Z</dcterms:modified>
</cp:coreProperties>
</file>